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1108" r:id="rId3"/>
    <p:sldId id="1109" r:id="rId4"/>
    <p:sldId id="1057" r:id="rId5"/>
    <p:sldId id="1054" r:id="rId6"/>
    <p:sldId id="1046" r:id="rId7"/>
    <p:sldId id="1071" r:id="rId8"/>
    <p:sldId id="1086" r:id="rId9"/>
    <p:sldId id="1087" r:id="rId10"/>
    <p:sldId id="1053" r:id="rId11"/>
    <p:sldId id="1078" r:id="rId12"/>
    <p:sldId id="1088" r:id="rId13"/>
    <p:sldId id="1089" r:id="rId14"/>
    <p:sldId id="1090" r:id="rId15"/>
    <p:sldId id="1091" r:id="rId16"/>
    <p:sldId id="1092" r:id="rId17"/>
    <p:sldId id="1080" r:id="rId18"/>
    <p:sldId id="1081" r:id="rId19"/>
    <p:sldId id="1093" r:id="rId20"/>
    <p:sldId id="1082" r:id="rId21"/>
    <p:sldId id="1094" r:id="rId22"/>
    <p:sldId id="1095" r:id="rId23"/>
    <p:sldId id="1096" r:id="rId24"/>
    <p:sldId id="1097" r:id="rId25"/>
    <p:sldId id="1098" r:id="rId26"/>
    <p:sldId id="1099" r:id="rId27"/>
    <p:sldId id="1103" r:id="rId28"/>
    <p:sldId id="1104" r:id="rId29"/>
    <p:sldId id="1102" r:id="rId30"/>
    <p:sldId id="1083" r:id="rId31"/>
    <p:sldId id="1100" r:id="rId32"/>
    <p:sldId id="1101" r:id="rId33"/>
    <p:sldId id="1085" r:id="rId34"/>
    <p:sldId id="1105" r:id="rId35"/>
    <p:sldId id="1106" r:id="rId36"/>
    <p:sldId id="1084" r:id="rId37"/>
    <p:sldId id="1107" r:id="rId38"/>
    <p:sldId id="840" r:id="rId39"/>
    <p:sldId id="1051" r:id="rId40"/>
    <p:sldId id="84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213"/>
    <a:srgbClr val="99FF66"/>
    <a:srgbClr val="00FF00"/>
    <a:srgbClr val="C0C0C0"/>
    <a:srgbClr val="FF6600"/>
    <a:srgbClr val="CCFF33"/>
    <a:srgbClr val="99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65789" autoAdjust="0"/>
  </p:normalViewPr>
  <p:slideViewPr>
    <p:cSldViewPr>
      <p:cViewPr varScale="1">
        <p:scale>
          <a:sx n="43" d="100"/>
          <a:sy n="43" d="100"/>
        </p:scale>
        <p:origin x="173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D91D5FD4-16A6-4D3E-B375-FD805203E040}" type="datetimeFigureOut">
              <a:rPr lang="en-US"/>
              <a:pPr>
                <a:defRPr/>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C8B181B9-D0BA-4ED4-8689-2B8BB4FF0050}" type="slidenum">
              <a:rPr lang="en-US"/>
              <a:pPr>
                <a:defRPr/>
              </a:pPr>
              <a:t>‹#›</a:t>
            </a:fld>
            <a:endParaRPr lang="en-US"/>
          </a:p>
        </p:txBody>
      </p:sp>
    </p:spTree>
    <p:extLst>
      <p:ext uri="{BB962C8B-B14F-4D97-AF65-F5344CB8AC3E}">
        <p14:creationId xmlns:p14="http://schemas.microsoft.com/office/powerpoint/2010/main" val="3648041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cite_note-Risk_Management_pg._46-0"/><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ur-PK" smtClean="0"/>
          </a:p>
        </p:txBody>
      </p:sp>
      <p:sp>
        <p:nvSpPr>
          <p:cNvPr id="4" name="Slide Number Placeholder 3"/>
          <p:cNvSpPr>
            <a:spLocks noGrp="1"/>
          </p:cNvSpPr>
          <p:nvPr>
            <p:ph type="sldNum" sz="quarter" idx="5"/>
          </p:nvPr>
        </p:nvSpPr>
        <p:spPr/>
        <p:txBody>
          <a:bodyPr/>
          <a:lstStyle/>
          <a:p>
            <a:pPr>
              <a:defRPr/>
            </a:pPr>
            <a:fld id="{A809A577-A7B0-4F30-BC88-F09A795B1384}" type="slidenum">
              <a:rPr lang="en-US" smtClean="0"/>
              <a:pPr>
                <a:defRPr/>
              </a:pPr>
              <a:t>1</a:t>
            </a:fld>
            <a:endParaRPr lang="en-US"/>
          </a:p>
        </p:txBody>
      </p:sp>
    </p:spTree>
    <p:extLst>
      <p:ext uri="{BB962C8B-B14F-4D97-AF65-F5344CB8AC3E}">
        <p14:creationId xmlns:p14="http://schemas.microsoft.com/office/powerpoint/2010/main" val="233686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Uncertainty, Opportunity and Risk (Threat)</a:t>
            </a:r>
          </a:p>
          <a:p>
            <a:endParaRPr lang="en-US" b="1" dirty="0" smtClean="0"/>
          </a:p>
          <a:p>
            <a:r>
              <a:rPr lang="en-US" dirty="0" smtClean="0"/>
              <a:t>From the foregoing it will be seen that uncertainty, opportunity and risk (threat) are closely allied. It can be visualized</a:t>
            </a:r>
            <a:r>
              <a:rPr lang="en-US" baseline="0" dirty="0" smtClean="0"/>
              <a:t> that unknowns about the future may turn out to be either favorable or unfavorable, but lack of knowledge of future events constitutes uncertainty so that uncertainty is simply the set of all possible outcomes, both favorable and unfavorable. In this relationship, the probability of those outcomes which are favorable may be viewed as opportunity, while the probability of those outcomes which are unfavorable represent risk (threat).</a:t>
            </a:r>
          </a:p>
          <a:p>
            <a:endParaRPr lang="en-US" baseline="0" dirty="0" smtClean="0"/>
          </a:p>
          <a:p>
            <a:r>
              <a:rPr lang="en-US" baseline="0" dirty="0" smtClean="0"/>
              <a:t>Similarly, most opportunities when pursued carry with them associated risks and, generally speaking, the greater the opportunity the greater is the degree of uncertainty and the consequent associated risk. Thus opportunity and risk (threat) are also tied together and, instead, one may be seen as the corollary of the other. This relationship is shown diagrammatically in Figure 1.2</a:t>
            </a: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12</a:t>
            </a:fld>
            <a:endParaRPr lang="en-US"/>
          </a:p>
        </p:txBody>
      </p:sp>
    </p:spTree>
    <p:extLst>
      <p:ext uri="{BB962C8B-B14F-4D97-AF65-F5344CB8AC3E}">
        <p14:creationId xmlns:p14="http://schemas.microsoft.com/office/powerpoint/2010/main" val="417247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Uncertainty, Opportunity and Risk (Threat)</a:t>
            </a:r>
          </a:p>
          <a:p>
            <a:endParaRPr lang="en-US" dirty="0" smtClean="0"/>
          </a:p>
          <a:p>
            <a:r>
              <a:rPr lang="en-US" dirty="0" smtClean="0"/>
              <a:t>From the foregoing it will be seen that uncertainty, opportunity and risk (threat) are closely allied. It can be visualized</a:t>
            </a:r>
            <a:r>
              <a:rPr lang="en-US" baseline="0" dirty="0" smtClean="0"/>
              <a:t> that unknowns about the future may turn out to be either favorable or unfavorable, but lack of knowledge of future events constitutes uncertainty so that uncertainty is simply the set of all possible outcomes, both favorable and unfavorable. In this relationship, the probability of those outcomes which are favorable may be viewed as opportunity, while the probability of those outcomes which are unfavorable represent risk (threat).</a:t>
            </a:r>
          </a:p>
          <a:p>
            <a:endParaRPr lang="en-US" baseline="0" dirty="0" smtClean="0"/>
          </a:p>
          <a:p>
            <a:r>
              <a:rPr lang="en-US" baseline="0" dirty="0" smtClean="0"/>
              <a:t>Similarly, most opportunities when pursued carry with them associated risks and, generally speaking, the greater the opportunity the greater is the degree of uncertainty and the consequent associated risk. Thus opportunity and risk (threat) are also tied together and, instead, one may be seen as the corollary of the other. This relationship is shown diagrammatically in Figure 1.2</a:t>
            </a: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13</a:t>
            </a:fld>
            <a:endParaRPr lang="en-US"/>
          </a:p>
        </p:txBody>
      </p:sp>
    </p:spTree>
    <p:extLst>
      <p:ext uri="{BB962C8B-B14F-4D97-AF65-F5344CB8AC3E}">
        <p14:creationId xmlns:p14="http://schemas.microsoft.com/office/powerpoint/2010/main" val="39826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Uncertainty, Opportunity and Risk (Threat)</a:t>
            </a:r>
          </a:p>
          <a:p>
            <a:endParaRPr lang="en-US" b="0" dirty="0" smtClean="0"/>
          </a:p>
          <a:p>
            <a:r>
              <a:rPr lang="en-US" b="0" dirty="0" smtClean="0"/>
              <a:t>However, just as risks are associated with pursuing opportunities, so opportunities also flow from encountering risks. Indeed, many a risk which occurs in the event can, with a little foresight and ingenuity, be turned into an opportunity! Unfortunately, all too often risks are either ignored or dealt with in a very arbitrary way so that such opportunities are overlooked.</a:t>
            </a: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14</a:t>
            </a:fld>
            <a:endParaRPr lang="en-US"/>
          </a:p>
        </p:txBody>
      </p:sp>
    </p:spTree>
    <p:extLst>
      <p:ext uri="{BB962C8B-B14F-4D97-AF65-F5344CB8AC3E}">
        <p14:creationId xmlns:p14="http://schemas.microsoft.com/office/powerpoint/2010/main" val="1526212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Uncertainty, Opportunity and Risk (Threat)</a:t>
            </a:r>
          </a:p>
          <a:p>
            <a:endParaRPr lang="en-US" b="0" dirty="0" smtClean="0"/>
          </a:p>
          <a:p>
            <a:r>
              <a:rPr lang="en-US" b="0" dirty="0" smtClean="0"/>
              <a:t>The constant goal of project risk management should be to move uncertainty away from risk and towards opportunity. Consequently, when assessing overall impacts of uncertainty on a project, it is the net project risk which should be determined, i.e., the cumulative net effect of the chances of both adverse and favorable</a:t>
            </a:r>
            <a:r>
              <a:rPr lang="en-US" b="0" baseline="0" dirty="0" smtClean="0"/>
              <a:t> consequences affecting project objectives.</a:t>
            </a:r>
            <a:endParaRPr lang="en-US" b="0"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15</a:t>
            </a:fld>
            <a:endParaRPr lang="en-US"/>
          </a:p>
        </p:txBody>
      </p:sp>
    </p:spTree>
    <p:extLst>
      <p:ext uri="{BB962C8B-B14F-4D97-AF65-F5344CB8AC3E}">
        <p14:creationId xmlns:p14="http://schemas.microsoft.com/office/powerpoint/2010/main" val="1951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The Nature of Risk Management</a:t>
            </a:r>
          </a:p>
          <a:p>
            <a:endParaRPr lang="en-US" b="1" dirty="0" smtClean="0"/>
          </a:p>
          <a:p>
            <a:r>
              <a:rPr lang="en-US" dirty="0" smtClean="0"/>
              <a:t>Generally, when we speak</a:t>
            </a:r>
            <a:r>
              <a:rPr lang="en-US" baseline="0" dirty="0" smtClean="0"/>
              <a:t> of taking a risk we tend to think only of those things which are highly chancy or hazardous. Yet many risks are so commonplace in everyday life that we scarcely give them a thought. Instead, we react to them subconsciously, and take precautions that experience has taught us only prudent.</a:t>
            </a:r>
          </a:p>
          <a:p>
            <a:endParaRPr lang="en-US" dirty="0" smtClean="0"/>
          </a:p>
          <a:p>
            <a:r>
              <a:rPr lang="en-US" dirty="0" smtClean="0"/>
              <a:t>In crossing the road, we take the precaution of looking both ways and only cross when the road is clear. If we are in a hurry, we might “take a chance” (increase the risk) by crossing when we see a sufficient gap in the traffic. If the traffic is heavy, and the risk appears to be extreme, then we might walk further to a designated crossing area at an intersection</a:t>
            </a:r>
            <a:r>
              <a:rPr lang="en-US" baseline="0" dirty="0" smtClean="0"/>
              <a:t> with traffic lights, or even to a safer overpass, if there is no one (risk reduced by trading off time and energy).</a:t>
            </a:r>
          </a:p>
          <a:p>
            <a:endParaRPr lang="en-US" baseline="0" dirty="0" smtClean="0"/>
          </a:p>
          <a:p>
            <a:r>
              <a:rPr lang="en-US" baseline="0" dirty="0" smtClean="0"/>
              <a:t>Rarely do we systematically identify all the risks involved in reaching our destination. Even less do we consider the consequences should our chances fail to come off except, perhaps, once a serious accident has actually occurred. Otherwise, we might decide never to go anywhere at all!</a:t>
            </a:r>
          </a:p>
          <a:p>
            <a:endParaRPr lang="en-US" baseline="0" dirty="0" smtClean="0"/>
          </a:p>
          <a:p>
            <a:r>
              <a:rPr lang="en-US" baseline="0" dirty="0" smtClean="0"/>
              <a:t>When it comes to our own family, however, we are inclined to take an entirely different approach. After all, we are now dealing with something more precious and with a lot of potential.</a:t>
            </a:r>
          </a:p>
          <a:p>
            <a:endParaRPr lang="en-US" baseline="0" dirty="0" smtClean="0"/>
          </a:p>
          <a:p>
            <a:r>
              <a:rPr lang="en-US" baseline="0" dirty="0" smtClean="0"/>
              <a:t>When our children are small, we admonish them not to go near the road (risk identification and avoidance). When they must cross the road, say, to get to school, we examine the dangers and wither teach them how to cross safely or direct them to the school crossing guard (risk assessment and planning or shift of responsibility). When they get home at the end of the day, we ask them “how they got on?” perhaps we can do something more to help them for tomorrow (information feedback and corrective action). We also make a mental note for when our youngest reaches the same age (building the data base). Thus, we have established the basic elements of managing project risk.</a:t>
            </a:r>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16</a:t>
            </a:fld>
            <a:endParaRPr lang="en-US"/>
          </a:p>
        </p:txBody>
      </p:sp>
    </p:spTree>
    <p:extLst>
      <p:ext uri="{BB962C8B-B14F-4D97-AF65-F5344CB8AC3E}">
        <p14:creationId xmlns:p14="http://schemas.microsoft.com/office/powerpoint/2010/main" val="318976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Project Risk Management is Proactive</a:t>
            </a:r>
          </a:p>
          <a:p>
            <a:endParaRPr lang="en-US" b="1" dirty="0" smtClean="0"/>
          </a:p>
          <a:p>
            <a:r>
              <a:rPr lang="en-US" dirty="0" smtClean="0"/>
              <a:t>Project managers will recognize the classic systems methodology outlined in the previous section. This consists of input, process, output and feedback loop, a basic model which is so vital to the effective control of any project. Yet risk is somehow different. It has to do with uncertainty, probability or unpredictability, and contingent planning.</a:t>
            </a:r>
          </a:p>
          <a:p>
            <a:endParaRPr lang="en-US" dirty="0" smtClean="0"/>
          </a:p>
          <a:p>
            <a:r>
              <a:rPr lang="en-US" dirty="0" smtClean="0"/>
              <a:t>Indeed, the term Project Risk Management itself tends to be</a:t>
            </a:r>
            <a:r>
              <a:rPr lang="en-US" baseline="0" dirty="0" smtClean="0"/>
              <a:t> misleading because management implies complete control of events. On the contrary, project risk management should be seen as advanced preparation for possible adverse future events, rather than responding as they happen. With such advanced planning it should be possible to select an alternative action plan which will still enable project objectives to be achieved successfully.</a:t>
            </a:r>
          </a:p>
          <a:p>
            <a:endParaRPr lang="en-US" baseline="0" dirty="0" smtClean="0"/>
          </a:p>
          <a:p>
            <a:r>
              <a:rPr lang="en-US" sz="1200" kern="1200" baseline="0" dirty="0" smtClean="0">
                <a:solidFill>
                  <a:schemeClr val="tx1"/>
                </a:solidFill>
                <a:latin typeface="+mn-lt"/>
                <a:ea typeface="+mn-ea"/>
                <a:cs typeface="+mn-cs"/>
              </a:rPr>
              <a:t>Crisis management (reactive mode) consists of selecting the appropriate response. However, if anticipation and planning make it possible to avoid the situation in the first place (proactive mode) then this approach will obviously be better. Unless, of course, there are compelling reasons to the contrary such as conducting a controversial political campaign! </a:t>
            </a:r>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17</a:t>
            </a:fld>
            <a:endParaRPr lang="en-US"/>
          </a:p>
        </p:txBody>
      </p:sp>
    </p:spTree>
    <p:extLst>
      <p:ext uri="{BB962C8B-B14F-4D97-AF65-F5344CB8AC3E}">
        <p14:creationId xmlns:p14="http://schemas.microsoft.com/office/powerpoint/2010/main" val="193245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Project Risk Management is Proactive</a:t>
            </a:r>
          </a:p>
          <a:p>
            <a:endParaRPr lang="en-US" b="1" dirty="0" smtClean="0"/>
          </a:p>
          <a:p>
            <a:r>
              <a:rPr lang="en-US" baseline="0" dirty="0" smtClean="0"/>
              <a:t>Consider this improbable, but quite possible, situation. You are at risk of being shot at. You have four options.</a:t>
            </a:r>
          </a:p>
          <a:p>
            <a:endParaRPr lang="en-US" b="1" baseline="0" dirty="0" smtClean="0"/>
          </a:p>
          <a:p>
            <a:r>
              <a:rPr lang="en-US" b="1" baseline="0" dirty="0" smtClean="0"/>
              <a:t>Reactive:</a:t>
            </a:r>
          </a:p>
          <a:p>
            <a:pPr marL="228600" indent="-228600">
              <a:buAutoNum type="arabicPeriod"/>
            </a:pPr>
            <a:r>
              <a:rPr lang="en-US" dirty="0" smtClean="0"/>
              <a:t>You can move to avoid the bullet.</a:t>
            </a:r>
          </a:p>
          <a:p>
            <a:pPr marL="228600" indent="-228600">
              <a:buAutoNum type="arabicPeriod"/>
            </a:pPr>
            <a:r>
              <a:rPr lang="en-US" dirty="0" smtClean="0"/>
              <a:t>You can deflect the bullet; or</a:t>
            </a:r>
          </a:p>
          <a:p>
            <a:pPr marL="228600" indent="-228600">
              <a:buAutoNum type="arabicPeriod"/>
            </a:pPr>
            <a:r>
              <a:rPr lang="en-US" dirty="0" smtClean="0"/>
              <a:t>You can repair the damage done by the bullet.</a:t>
            </a:r>
          </a:p>
          <a:p>
            <a:pPr marL="228600" indent="-228600">
              <a:buNone/>
            </a:pPr>
            <a:endParaRPr lang="en-US" b="1" dirty="0" smtClean="0"/>
          </a:p>
          <a:p>
            <a:pPr marL="228600" indent="-228600">
              <a:buNone/>
            </a:pPr>
            <a:r>
              <a:rPr lang="en-US" b="1" dirty="0" smtClean="0"/>
              <a:t>Proactive:</a:t>
            </a:r>
          </a:p>
          <a:p>
            <a:pPr marL="228600" indent="-228600">
              <a:buNone/>
            </a:pPr>
            <a:r>
              <a:rPr lang="en-US" dirty="0" smtClean="0"/>
              <a:t>4. You can take steps to avoid being confronted by the person with the gun.</a:t>
            </a:r>
          </a:p>
          <a:p>
            <a:pPr marL="228600" indent="-228600">
              <a:buNone/>
            </a:pP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The point is: at no time are you in control of the bullet (the risk event).</a:t>
            </a:r>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18</a:t>
            </a:fld>
            <a:endParaRPr lang="en-US"/>
          </a:p>
        </p:txBody>
      </p:sp>
    </p:spTree>
    <p:extLst>
      <p:ext uri="{BB962C8B-B14F-4D97-AF65-F5344CB8AC3E}">
        <p14:creationId xmlns:p14="http://schemas.microsoft.com/office/powerpoint/2010/main" val="167807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Risk and Decision Makers</a:t>
            </a:r>
          </a:p>
          <a:p>
            <a:endParaRPr lang="en-US" dirty="0" smtClean="0"/>
          </a:p>
          <a:p>
            <a:r>
              <a:rPr lang="en-US" dirty="0" smtClean="0"/>
              <a:t>A risk should</a:t>
            </a:r>
            <a:r>
              <a:rPr lang="en-US" baseline="0" dirty="0" smtClean="0"/>
              <a:t> only be taken when the potential benefit and chances of winning exceed the remedial cost of an unsuccessful decision and chances of losing by a satisfactory margin. Therefore the risk taker should obtain realistic answers to questions such as:-</a:t>
            </a:r>
          </a:p>
          <a:p>
            <a:endParaRPr lang="en-US" baseline="0" dirty="0" smtClean="0"/>
          </a:p>
          <a:p>
            <a:pPr>
              <a:buFont typeface="Arial" pitchFamily="34" charset="0"/>
              <a:buChar char="•"/>
            </a:pPr>
            <a:r>
              <a:rPr lang="en-US" baseline="0" dirty="0" smtClean="0"/>
              <a:t>Why should the risk be taken?</a:t>
            </a:r>
          </a:p>
          <a:p>
            <a:pPr>
              <a:buFont typeface="Arial" pitchFamily="34" charset="0"/>
              <a:buChar char="•"/>
            </a:pPr>
            <a:r>
              <a:rPr lang="en-US" baseline="0" dirty="0" smtClean="0"/>
              <a:t>What will be gained?</a:t>
            </a:r>
          </a:p>
          <a:p>
            <a:pPr>
              <a:buFont typeface="Arial" pitchFamily="34" charset="0"/>
              <a:buChar char="•"/>
            </a:pPr>
            <a:r>
              <a:rPr lang="en-US" baseline="0" dirty="0" smtClean="0"/>
              <a:t>What could be lost?</a:t>
            </a:r>
          </a:p>
          <a:p>
            <a:pPr>
              <a:buFont typeface="Arial" pitchFamily="34" charset="0"/>
              <a:buChar char="•"/>
            </a:pPr>
            <a:r>
              <a:rPr lang="en-US" baseline="0" dirty="0" smtClean="0"/>
              <a:t>What are the chances of success (and failure)?</a:t>
            </a:r>
          </a:p>
          <a:p>
            <a:pPr>
              <a:buFont typeface="Arial" pitchFamily="34" charset="0"/>
              <a:buChar char="•"/>
            </a:pPr>
            <a:r>
              <a:rPr lang="en-US" baseline="0" dirty="0" smtClean="0"/>
              <a:t>What can be done if the desired result is not achieved?</a:t>
            </a:r>
          </a:p>
          <a:p>
            <a:pPr>
              <a:buFont typeface="Arial" pitchFamily="34" charset="0"/>
              <a:buChar char="•"/>
            </a:pPr>
            <a:r>
              <a:rPr lang="en-US" baseline="0" dirty="0" smtClean="0"/>
              <a:t>Is the potential reward worth the risk?</a:t>
            </a:r>
          </a:p>
          <a:p>
            <a:endParaRPr lang="en-US" baseline="0"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19</a:t>
            </a:fld>
            <a:endParaRPr lang="en-US"/>
          </a:p>
        </p:txBody>
      </p:sp>
    </p:spTree>
    <p:extLst>
      <p:ext uri="{BB962C8B-B14F-4D97-AF65-F5344CB8AC3E}">
        <p14:creationId xmlns:p14="http://schemas.microsoft.com/office/powerpoint/2010/main" val="2165288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Risk and Decision Makers</a:t>
            </a:r>
          </a:p>
          <a:p>
            <a:endParaRPr lang="en-US" dirty="0" smtClean="0"/>
          </a:p>
          <a:p>
            <a:r>
              <a:rPr lang="en-US" dirty="0" smtClean="0"/>
              <a:t>Risk elements that tend to attract and / or determine the </a:t>
            </a:r>
            <a:r>
              <a:rPr lang="en-US" dirty="0" err="1" smtClean="0"/>
              <a:t>respons</a:t>
            </a:r>
            <a:r>
              <a:rPr lang="en-US" baseline="0" dirty="0" smtClean="0"/>
              <a:t> attitude of decision makers include:-</a:t>
            </a:r>
          </a:p>
          <a:p>
            <a:endParaRPr lang="en-US" baseline="0" dirty="0" smtClean="0"/>
          </a:p>
          <a:p>
            <a:pPr>
              <a:buFont typeface="Arial" pitchFamily="34" charset="0"/>
              <a:buChar char="•"/>
            </a:pPr>
            <a:r>
              <a:rPr lang="en-US" baseline="0" dirty="0" smtClean="0"/>
              <a:t>Potential frequency of loss</a:t>
            </a:r>
          </a:p>
          <a:p>
            <a:pPr>
              <a:buFont typeface="Arial" pitchFamily="34" charset="0"/>
              <a:buChar char="•"/>
            </a:pPr>
            <a:r>
              <a:rPr lang="en-US" baseline="0" dirty="0" smtClean="0"/>
              <a:t>Amount and reliability of information available</a:t>
            </a:r>
          </a:p>
          <a:p>
            <a:pPr>
              <a:buFont typeface="Arial" pitchFamily="34" charset="0"/>
              <a:buChar char="•"/>
            </a:pPr>
            <a:r>
              <a:rPr lang="en-US" baseline="0" dirty="0" smtClean="0"/>
              <a:t>Potential severity of loss</a:t>
            </a:r>
          </a:p>
          <a:p>
            <a:pPr>
              <a:buFont typeface="Arial" pitchFamily="34" charset="0"/>
              <a:buChar char="•"/>
            </a:pPr>
            <a:r>
              <a:rPr lang="en-US" baseline="0" dirty="0" smtClean="0"/>
              <a:t>Manageability of the risk</a:t>
            </a:r>
          </a:p>
          <a:p>
            <a:pPr>
              <a:buFont typeface="Arial" pitchFamily="34" charset="0"/>
              <a:buChar char="•"/>
            </a:pPr>
            <a:r>
              <a:rPr lang="en-US" baseline="0" dirty="0" smtClean="0"/>
              <a:t>Vividness of the consequences</a:t>
            </a:r>
          </a:p>
          <a:p>
            <a:pPr>
              <a:buFont typeface="Arial" pitchFamily="34" charset="0"/>
              <a:buChar char="•"/>
            </a:pPr>
            <a:r>
              <a:rPr lang="en-US" baseline="0" dirty="0" smtClean="0"/>
              <a:t>Potential for (adverse) publicity</a:t>
            </a:r>
          </a:p>
          <a:p>
            <a:pPr>
              <a:buFont typeface="Arial" pitchFamily="34" charset="0"/>
              <a:buChar char="•"/>
            </a:pPr>
            <a:r>
              <a:rPr lang="en-US" baseline="0" dirty="0" smtClean="0"/>
              <a:t>Ability to measure the consequences</a:t>
            </a:r>
          </a:p>
          <a:p>
            <a:pPr>
              <a:buFont typeface="Arial" pitchFamily="34" charset="0"/>
              <a:buChar char="•"/>
            </a:pPr>
            <a:r>
              <a:rPr lang="en-US" baseline="0" dirty="0" smtClean="0"/>
              <a:t>Whose money is it</a:t>
            </a:r>
          </a:p>
          <a:p>
            <a:pPr>
              <a:buFont typeface="Arial" pitchFamily="34" charset="0"/>
              <a:buNone/>
            </a:pPr>
            <a:endParaRPr lang="en-US" baseline="0" dirty="0" smtClean="0"/>
          </a:p>
          <a:p>
            <a:pPr>
              <a:buFont typeface="Arial"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20</a:t>
            </a:fld>
            <a:endParaRPr lang="en-US"/>
          </a:p>
        </p:txBody>
      </p:sp>
    </p:spTree>
    <p:extLst>
      <p:ext uri="{BB962C8B-B14F-4D97-AF65-F5344CB8AC3E}">
        <p14:creationId xmlns:p14="http://schemas.microsoft.com/office/powerpoint/2010/main" val="2806171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Risk and Decision Makers</a:t>
            </a:r>
          </a:p>
          <a:p>
            <a:endParaRPr lang="en-US" dirty="0" smtClean="0"/>
          </a:p>
          <a:p>
            <a:r>
              <a:rPr lang="en-US" dirty="0" smtClean="0"/>
              <a:t>Severity of the potential loss appears to attract the most attention because individuals appear to be willing to accept small (even frequent) losses, but are averse to a risk which has high stakes.</a:t>
            </a:r>
            <a:r>
              <a:rPr lang="en-US" baseline="0" dirty="0" smtClean="0"/>
              <a:t> Even so, a major thrust must be to minimize unwarranted optimism, prejudice, ignorance or self-interest. Good ways to do this include responding to the following issues:-</a:t>
            </a:r>
          </a:p>
          <a:p>
            <a:endParaRPr lang="en-US" baseline="0" dirty="0" smtClean="0"/>
          </a:p>
          <a:p>
            <a:pPr>
              <a:buFont typeface="Arial" pitchFamily="34" charset="0"/>
              <a:buChar char="•"/>
            </a:pPr>
            <a:r>
              <a:rPr lang="en-US" baseline="0" dirty="0" smtClean="0"/>
              <a:t>Has it been done before?</a:t>
            </a:r>
          </a:p>
          <a:p>
            <a:pPr>
              <a:buFont typeface="Arial" pitchFamily="34" charset="0"/>
              <a:buChar char="•"/>
            </a:pPr>
            <a:r>
              <a:rPr lang="en-US" baseline="0" dirty="0" smtClean="0"/>
              <a:t>How close is the analogy?</a:t>
            </a:r>
          </a:p>
          <a:p>
            <a:pPr>
              <a:buFont typeface="Arial" pitchFamily="34" charset="0"/>
              <a:buChar char="•"/>
            </a:pPr>
            <a:endParaRPr lang="en-US" baseline="0" dirty="0" smtClean="0"/>
          </a:p>
          <a:p>
            <a:pPr>
              <a:buFont typeface="Arial" pitchFamily="34" charset="0"/>
              <a:buNone/>
            </a:pPr>
            <a:r>
              <a:rPr lang="en-US" baseline="0" dirty="0" smtClean="0"/>
              <a:t>And</a:t>
            </a:r>
          </a:p>
          <a:p>
            <a:pPr>
              <a:buFont typeface="Arial" pitchFamily="34" charset="0"/>
              <a:buNone/>
            </a:pPr>
            <a:endParaRPr lang="en-US" baseline="0" dirty="0" smtClean="0"/>
          </a:p>
          <a:p>
            <a:pPr>
              <a:buFont typeface="Arial" pitchFamily="34" charset="0"/>
              <a:buChar char="•"/>
            </a:pPr>
            <a:r>
              <a:rPr lang="en-US" baseline="0" dirty="0" smtClean="0"/>
              <a:t>Seek our collaborative evidence.</a:t>
            </a:r>
          </a:p>
          <a:p>
            <a:pPr>
              <a:buFont typeface="Arial" pitchFamily="34" charset="0"/>
              <a:buChar char="•"/>
            </a:pPr>
            <a:r>
              <a:rPr lang="en-US" baseline="0" dirty="0" smtClean="0"/>
              <a:t>Get personal interviews with those with the experience.</a:t>
            </a:r>
          </a:p>
          <a:p>
            <a:pPr>
              <a:buFont typeface="Arial" pitchFamily="34" charset="0"/>
              <a:buChar char="•"/>
            </a:pPr>
            <a:r>
              <a:rPr lang="en-US" baseline="0" dirty="0" smtClean="0"/>
              <a:t>Obtain alternative opinions.</a:t>
            </a:r>
          </a:p>
          <a:p>
            <a:pPr>
              <a:buFont typeface="Arial" pitchFamily="34" charset="0"/>
              <a:buChar char="•"/>
            </a:pPr>
            <a:r>
              <a:rPr lang="en-US" baseline="0" dirty="0" smtClean="0"/>
              <a:t>Insist on written assessments, quantitative if possible.</a:t>
            </a:r>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21</a:t>
            </a:fld>
            <a:endParaRPr lang="en-US"/>
          </a:p>
        </p:txBody>
      </p:sp>
    </p:spTree>
    <p:extLst>
      <p:ext uri="{BB962C8B-B14F-4D97-AF65-F5344CB8AC3E}">
        <p14:creationId xmlns:p14="http://schemas.microsoft.com/office/powerpoint/2010/main" val="54259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eaLnBrk="1" hangingPunct="1">
              <a:defRPr/>
            </a:pPr>
            <a:r>
              <a:rPr lang="en-US" sz="1400" b="1" dirty="0" smtClean="0"/>
              <a:t>Custom animation effects: horizontal scrolling text</a:t>
            </a:r>
          </a:p>
          <a:p>
            <a:pPr eaLnBrk="1" hangingPunct="1">
              <a:defRPr/>
            </a:pPr>
            <a:r>
              <a:rPr lang="en-US" sz="1400" dirty="0" smtClean="0"/>
              <a:t>(Basic)</a:t>
            </a:r>
          </a:p>
          <a:p>
            <a:pPr eaLnBrk="1" hangingPunct="1">
              <a:defRPr/>
            </a:pPr>
            <a:endParaRPr lang="en-US" dirty="0" smtClean="0"/>
          </a:p>
          <a:p>
            <a:pPr eaLnBrk="1" hangingPunct="1">
              <a:defRPr/>
            </a:pPr>
            <a:endParaRPr lang="en-US" dirty="0" smtClean="0"/>
          </a:p>
          <a:p>
            <a:pPr eaLnBrk="1" hangingPunct="1">
              <a:defRPr/>
            </a:pPr>
            <a:r>
              <a:rPr lang="en-US" dirty="0" smtClean="0"/>
              <a:t>To reproduce the text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group, click </a:t>
            </a:r>
            <a:r>
              <a:rPr lang="en-US" b="1" dirty="0" smtClean="0"/>
              <a:t>Text Box</a:t>
            </a:r>
            <a:r>
              <a:rPr lang="en-US" dirty="0" smtClean="0"/>
              <a:t>, and then on the slide, drag to draw the text box. </a:t>
            </a:r>
          </a:p>
          <a:p>
            <a:pPr marL="228600" indent="-228600" eaLnBrk="1" fontAlgn="auto" hangingPunct="1">
              <a:spcBef>
                <a:spcPts val="0"/>
              </a:spcBef>
              <a:spcAft>
                <a:spcPts val="0"/>
              </a:spcAft>
              <a:buFont typeface="+mj-lt"/>
              <a:buAutoNum type="arabicPeriod"/>
              <a:defRPr/>
            </a:pPr>
            <a:r>
              <a:rPr lang="en-US" dirty="0" smtClean="0"/>
              <a:t>Enter text in the text box. (</a:t>
            </a:r>
            <a:r>
              <a:rPr lang="en-US" b="1" dirty="0" smtClean="0"/>
              <a:t>Note:</a:t>
            </a:r>
            <a:r>
              <a:rPr lang="en-US" dirty="0" smtClean="0"/>
              <a:t> You may want to add a bullet point at the end of your text, as in the example above. On the </a:t>
            </a:r>
            <a:r>
              <a:rPr lang="en-US" b="1" dirty="0" smtClean="0"/>
              <a:t>Insert</a:t>
            </a:r>
            <a:r>
              <a:rPr lang="en-US" dirty="0" smtClean="0"/>
              <a:t> tab, in the </a:t>
            </a:r>
            <a:r>
              <a:rPr lang="en-US" b="1" dirty="0" smtClean="0"/>
              <a:t>Text</a:t>
            </a:r>
            <a:r>
              <a:rPr lang="en-US" dirty="0" smtClean="0"/>
              <a:t> group, click </a:t>
            </a:r>
            <a:r>
              <a:rPr lang="en-US" b="1" dirty="0" smtClean="0"/>
              <a:t>Symbol</a:t>
            </a:r>
            <a:r>
              <a:rPr lang="en-US" dirty="0" smtClean="0"/>
              <a:t>. In the </a:t>
            </a:r>
            <a:r>
              <a:rPr lang="en-US" b="1" dirty="0" smtClean="0"/>
              <a:t>Symbol</a:t>
            </a:r>
            <a:r>
              <a:rPr lang="en-US" dirty="0" smtClean="0"/>
              <a:t> dialog box, in the </a:t>
            </a:r>
            <a:r>
              <a:rPr lang="en-US" b="1" dirty="0" smtClean="0"/>
              <a:t>Font</a:t>
            </a:r>
            <a:r>
              <a:rPr lang="en-US" dirty="0" smtClean="0"/>
              <a:t> list, select </a:t>
            </a:r>
            <a:r>
              <a:rPr lang="en-US" b="1" dirty="0" smtClean="0"/>
              <a:t>(normal text)</a:t>
            </a:r>
            <a:r>
              <a:rPr lang="en-US" dirty="0" smtClean="0"/>
              <a:t>. In the </a:t>
            </a:r>
            <a:r>
              <a:rPr lang="en-US" b="1" dirty="0" smtClean="0"/>
              <a:t>Subset</a:t>
            </a:r>
            <a:r>
              <a:rPr lang="en-US" dirty="0" smtClean="0"/>
              <a:t> list, select </a:t>
            </a:r>
            <a:r>
              <a:rPr lang="en-US" b="1" dirty="0" smtClean="0"/>
              <a:t>General Punctuation</a:t>
            </a:r>
            <a:r>
              <a:rPr lang="en-US" dirty="0" smtClean="0"/>
              <a:t>. In the </a:t>
            </a:r>
            <a:r>
              <a:rPr lang="en-US" b="1" dirty="0" smtClean="0"/>
              <a:t>Character Code </a:t>
            </a:r>
            <a:r>
              <a:rPr lang="en-US" dirty="0" smtClean="0"/>
              <a:t>box, enter </a:t>
            </a:r>
            <a:r>
              <a:rPr lang="en-US" b="1" dirty="0" smtClean="0"/>
              <a:t>2022</a:t>
            </a:r>
            <a:r>
              <a:rPr lang="en-US" dirty="0" smtClean="0"/>
              <a:t> to select </a:t>
            </a:r>
            <a:r>
              <a:rPr lang="en-US" b="1" dirty="0" smtClean="0"/>
              <a:t>BULLET</a:t>
            </a:r>
            <a:r>
              <a:rPr lang="en-US" dirty="0" smtClean="0"/>
              <a:t>,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text. On the </a:t>
            </a:r>
            <a:r>
              <a:rPr lang="en-US" b="1" dirty="0" smtClean="0"/>
              <a:t>Home</a:t>
            </a:r>
            <a:r>
              <a:rPr lang="en-US" dirty="0" smtClean="0"/>
              <a:t> tab, in the </a:t>
            </a:r>
            <a:r>
              <a:rPr lang="en-US" b="1" dirty="0" smtClean="0"/>
              <a:t>Font</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a:t>
            </a:r>
            <a:r>
              <a:rPr lang="en-US" dirty="0" smtClean="0"/>
              <a:t> list, select </a:t>
            </a:r>
            <a:r>
              <a:rPr lang="en-US" b="1" dirty="0" smtClean="0"/>
              <a:t>Gill Sans MT</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Font Size </a:t>
            </a:r>
            <a:r>
              <a:rPr lang="en-US" dirty="0" smtClean="0"/>
              <a:t>list, select </a:t>
            </a:r>
            <a:r>
              <a:rPr lang="en-US" b="1" dirty="0" smtClean="0"/>
              <a:t>36</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a:t>
            </a:r>
            <a:r>
              <a:rPr lang="en-US" b="1" dirty="0" smtClean="0"/>
              <a:t>Bold</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arrow next to </a:t>
            </a:r>
            <a:r>
              <a:rPr lang="en-US" b="1" dirty="0" smtClean="0"/>
              <a:t>Font</a:t>
            </a:r>
            <a:r>
              <a:rPr lang="en-US" dirty="0" smtClean="0"/>
              <a:t>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 </a:t>
            </a:r>
            <a:r>
              <a:rPr lang="en-US" dirty="0" smtClean="0"/>
              <a:t>to align the text left in the text box. (</a:t>
            </a:r>
            <a:r>
              <a:rPr lang="en-US" b="1" dirty="0" smtClean="0"/>
              <a:t>Note:</a:t>
            </a:r>
            <a:r>
              <a:rPr lang="en-US" dirty="0" smtClean="0"/>
              <a:t> If the text wraps to more than one line, drag the adjustment handles on the text box to widen it until the text fits on one line.)</a:t>
            </a:r>
          </a:p>
          <a:p>
            <a:pPr marL="228600" indent="-228600" eaLnBrk="1" fontAlgn="auto" hangingPunct="1">
              <a:spcBef>
                <a:spcPts val="0"/>
              </a:spcBef>
              <a:spcAft>
                <a:spcPts val="0"/>
              </a:spcAft>
              <a:buFont typeface="+mj-lt"/>
              <a:buAutoNum type="arabicPeriod"/>
              <a:defRPr/>
            </a:pPr>
            <a:r>
              <a:rPr lang="en-US" dirty="0" smtClean="0"/>
              <a:t>Drag the text box to the left of the lower left edge of the slide. (</a:t>
            </a:r>
            <a:r>
              <a:rPr lang="en-US" b="1" dirty="0" smtClean="0"/>
              <a:t>Note: </a:t>
            </a:r>
            <a:r>
              <a:rPr lang="en-US" dirty="0" smtClean="0"/>
              <a:t>To see beyond the edges of the slide, on the </a:t>
            </a:r>
            <a:r>
              <a:rPr lang="en-US" b="1" dirty="0" smtClean="0"/>
              <a:t>View</a:t>
            </a:r>
            <a:r>
              <a:rPr lang="en-US" dirty="0" smtClean="0"/>
              <a:t> tab, click </a:t>
            </a:r>
            <a:r>
              <a:rPr lang="en-US" b="1" dirty="0" smtClean="0"/>
              <a:t>Zoom</a:t>
            </a:r>
            <a:r>
              <a:rPr lang="en-US" dirty="0" smtClean="0"/>
              <a:t>, and then in the </a:t>
            </a:r>
            <a:r>
              <a:rPr lang="en-US" b="1" dirty="0" smtClean="0"/>
              <a:t>Zoom</a:t>
            </a:r>
            <a:r>
              <a:rPr lang="en-US" dirty="0" smtClean="0"/>
              <a:t> dialog box, in the </a:t>
            </a:r>
            <a:r>
              <a:rPr lang="en-US" b="1" dirty="0" smtClean="0"/>
              <a:t>Percent</a:t>
            </a:r>
            <a:r>
              <a:rPr lang="en-US" dirty="0" smtClean="0"/>
              <a:t> box, enter </a:t>
            </a:r>
            <a:r>
              <a:rPr lang="en-US" b="1" dirty="0" smtClean="0"/>
              <a:t>40%</a:t>
            </a:r>
            <a:r>
              <a:rPr lang="en-US" dirty="0" smtClean="0"/>
              <a:t>.) </a:t>
            </a:r>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AutoNum type="arabicPeriod"/>
              <a:defRPr/>
            </a:pPr>
            <a:endParaRPr lang="en-US" dirty="0" smtClean="0"/>
          </a:p>
          <a:p>
            <a:pPr marL="228600" indent="-228600" eaLnBrk="1" fontAlgn="auto" hangingPunct="1">
              <a:spcBef>
                <a:spcPts val="0"/>
              </a:spcBef>
              <a:spcAft>
                <a:spcPts val="0"/>
              </a:spcAft>
              <a:buFont typeface="+mj-lt"/>
              <a:buNone/>
              <a:defRPr/>
            </a:pPr>
            <a:r>
              <a:rPr lang="en-US" dirty="0" smtClean="0"/>
              <a:t>To reproduce the animation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Animations</a:t>
            </a:r>
            <a:r>
              <a:rPr lang="en-US" dirty="0" smtClean="0"/>
              <a:t> tab, in the </a:t>
            </a:r>
            <a:r>
              <a:rPr lang="en-US" b="1" dirty="0" smtClean="0"/>
              <a:t>Animations</a:t>
            </a:r>
            <a:r>
              <a:rPr lang="en-US" dirty="0" smtClean="0"/>
              <a:t> group, click </a:t>
            </a:r>
            <a:r>
              <a:rPr lang="en-US" b="1" dirty="0" smtClean="0"/>
              <a:t>Custom Animation</a:t>
            </a:r>
            <a:r>
              <a:rPr lang="en-US" dirty="0" smtClean="0"/>
              <a:t>.</a:t>
            </a:r>
          </a:p>
          <a:p>
            <a:pPr marL="228600" indent="-228600" eaLnBrk="1" hangingPunct="1">
              <a:buFont typeface="+mj-lt"/>
              <a:buAutoNum type="arabicPeriod"/>
              <a:defRPr/>
            </a:pPr>
            <a:r>
              <a:rPr lang="en-US" dirty="0" smtClean="0"/>
              <a:t>On the slide, select the text box. In the </a:t>
            </a:r>
            <a:r>
              <a:rPr lang="en-US" b="1" dirty="0" smtClean="0"/>
              <a:t>Custom</a:t>
            </a:r>
            <a:r>
              <a:rPr lang="en-US" dirty="0" smtClean="0"/>
              <a:t> </a:t>
            </a:r>
            <a:r>
              <a:rPr lang="en-US" b="1" dirty="0" smtClean="0"/>
              <a:t>Animation</a:t>
            </a:r>
            <a:r>
              <a:rPr lang="en-US" dirty="0" smtClean="0"/>
              <a:t> task pane,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Add</a:t>
            </a:r>
            <a:r>
              <a:rPr lang="en-US" dirty="0" smtClean="0"/>
              <a:t> </a:t>
            </a:r>
            <a:r>
              <a:rPr lang="en-US" b="1" dirty="0" smtClean="0"/>
              <a:t>Effect</a:t>
            </a:r>
            <a:r>
              <a:rPr lang="en-US" dirty="0" smtClean="0"/>
              <a:t>, point to </a:t>
            </a:r>
            <a:r>
              <a:rPr lang="en-US" b="1" dirty="0" smtClean="0"/>
              <a:t>Entrance</a:t>
            </a:r>
            <a:r>
              <a:rPr lang="en-US" dirty="0" smtClean="0"/>
              <a:t>, and then click </a:t>
            </a:r>
            <a:r>
              <a:rPr lang="en-US" b="1" dirty="0" smtClean="0"/>
              <a:t>More Effects</a:t>
            </a:r>
            <a:r>
              <a:rPr lang="en-US" dirty="0" smtClean="0"/>
              <a:t>.</a:t>
            </a:r>
            <a:r>
              <a:rPr lang="en-US" b="1" dirty="0" smtClean="0"/>
              <a:t> </a:t>
            </a:r>
            <a:r>
              <a:rPr lang="en-US" dirty="0" smtClean="0"/>
              <a:t>In the </a:t>
            </a:r>
            <a:r>
              <a:rPr lang="en-US" b="1" dirty="0" smtClean="0"/>
              <a:t>Add Entrance Effect</a:t>
            </a:r>
            <a:r>
              <a:rPr lang="en-US" dirty="0" smtClean="0"/>
              <a:t> dialog box, under </a:t>
            </a:r>
            <a:r>
              <a:rPr lang="en-US" b="1" dirty="0" smtClean="0"/>
              <a:t>Basic</a:t>
            </a:r>
            <a:r>
              <a:rPr lang="en-US" dirty="0" smtClean="0"/>
              <a:t>, click </a:t>
            </a:r>
            <a:r>
              <a:rPr lang="en-US" b="1" dirty="0" smtClean="0"/>
              <a:t>Fly In</a:t>
            </a:r>
            <a:r>
              <a:rPr lang="en-US" dirty="0" smtClean="0"/>
              <a:t>. </a:t>
            </a:r>
          </a:p>
          <a:p>
            <a:pPr marL="685800" lvl="1" indent="-228600" eaLnBrk="1" hangingPunct="1">
              <a:buFont typeface="+mj-lt"/>
              <a:buAutoNum type="arabicPeriod"/>
              <a:defRPr/>
            </a:pPr>
            <a:r>
              <a:rPr lang="en-US" dirty="0" smtClean="0"/>
              <a:t>Select the animation effect (fly-in effect for the text box). Click the arrow to the right of the select effect, and then click </a:t>
            </a:r>
            <a:r>
              <a:rPr lang="en-US" b="1" dirty="0" smtClean="0"/>
              <a:t>Effect Options</a:t>
            </a:r>
            <a:r>
              <a:rPr lang="en-US" dirty="0" smtClean="0"/>
              <a:t>. In the </a:t>
            </a:r>
            <a:r>
              <a:rPr lang="en-US" b="1" dirty="0" smtClean="0"/>
              <a:t>Fly In </a:t>
            </a:r>
            <a:r>
              <a:rPr lang="en-US" dirty="0" smtClean="0"/>
              <a:t>dialog box, do the following:</a:t>
            </a:r>
          </a:p>
          <a:p>
            <a:pPr marL="1143000" lvl="2" indent="-228600" eaLnBrk="1" fontAlgn="auto" hangingPunct="1">
              <a:spcBef>
                <a:spcPts val="0"/>
              </a:spcBef>
              <a:spcAft>
                <a:spcPts val="0"/>
              </a:spcAft>
              <a:buFont typeface="Arial" pitchFamily="34" charset="0"/>
              <a:buChar char="•"/>
              <a:defRPr/>
            </a:pPr>
            <a:r>
              <a:rPr lang="en-US" dirty="0" smtClean="0"/>
              <a:t>On the </a:t>
            </a:r>
            <a:r>
              <a:rPr lang="en-US" b="1" dirty="0" smtClean="0"/>
              <a:t>Effect</a:t>
            </a:r>
            <a:r>
              <a:rPr lang="en-US" dirty="0" smtClean="0"/>
              <a:t> tab, in the </a:t>
            </a:r>
            <a:r>
              <a:rPr lang="en-US" b="1" dirty="0" smtClean="0"/>
              <a:t>Direction </a:t>
            </a:r>
            <a:r>
              <a:rPr lang="en-US" dirty="0" smtClean="0"/>
              <a:t>list, select </a:t>
            </a:r>
            <a:r>
              <a:rPr lang="en-US" b="1" dirty="0" smtClean="0"/>
              <a:t>From Right</a:t>
            </a:r>
            <a:r>
              <a:rPr lang="en-US" dirty="0" smtClean="0"/>
              <a:t>.</a:t>
            </a:r>
          </a:p>
          <a:p>
            <a:pPr marL="1143000" lvl="2" indent="-228600" eaLnBrk="1" hangingPunct="1">
              <a:buFont typeface="Arial" pitchFamily="34" charset="0"/>
              <a:buChar char="•"/>
              <a:defRPr/>
            </a:pPr>
            <a:r>
              <a:rPr lang="en-US" dirty="0" smtClean="0"/>
              <a:t>On the </a:t>
            </a:r>
            <a:r>
              <a:rPr lang="en-US" b="1" dirty="0" smtClean="0"/>
              <a:t>Timing</a:t>
            </a:r>
            <a:r>
              <a:rPr lang="en-US" dirty="0" smtClean="0"/>
              <a:t> tab, do the following:</a:t>
            </a:r>
          </a:p>
          <a:p>
            <a:pPr marL="1600200" lvl="3" indent="-228600" eaLnBrk="1" hangingPunct="1">
              <a:buFont typeface="Arial" pitchFamily="34" charset="0"/>
              <a:buChar char="•"/>
              <a:defRPr/>
            </a:pPr>
            <a:r>
              <a:rPr lang="en-US" dirty="0" smtClean="0"/>
              <a:t>In the </a:t>
            </a:r>
            <a:r>
              <a:rPr lang="en-US" b="1" dirty="0" smtClean="0"/>
              <a:t>Start</a:t>
            </a:r>
            <a:r>
              <a:rPr lang="en-US" dirty="0" smtClean="0"/>
              <a:t> list, select </a:t>
            </a:r>
            <a:r>
              <a:rPr lang="en-US" b="1" dirty="0" smtClean="0"/>
              <a:t>With Previous</a:t>
            </a:r>
            <a:r>
              <a:rPr lang="en-US" dirty="0" smtClean="0"/>
              <a:t>.</a:t>
            </a:r>
          </a:p>
          <a:p>
            <a:pPr marL="1600200" lvl="3" indent="-228600" eaLnBrk="1" hangingPunct="1">
              <a:buFont typeface="Arial" pitchFamily="34" charset="0"/>
              <a:buChar char="•"/>
              <a:defRPr/>
            </a:pPr>
            <a:r>
              <a:rPr lang="en-US" dirty="0" smtClean="0"/>
              <a:t>In the </a:t>
            </a:r>
            <a:r>
              <a:rPr lang="en-US" b="1" dirty="0" smtClean="0"/>
              <a:t>Speed</a:t>
            </a:r>
            <a:r>
              <a:rPr lang="en-US" dirty="0" smtClean="0"/>
              <a:t> box, enter </a:t>
            </a:r>
            <a:r>
              <a:rPr lang="en-US" b="1" dirty="0" smtClean="0"/>
              <a:t>16 seconds</a:t>
            </a:r>
            <a:r>
              <a:rPr lang="en-US" dirty="0" smtClean="0"/>
              <a:t>.</a:t>
            </a:r>
          </a:p>
          <a:p>
            <a:pPr marL="1600200" lvl="3" indent="-228600" eaLnBrk="1" hangingPunct="1">
              <a:buFont typeface="Arial" pitchFamily="34" charset="0"/>
              <a:buChar char="•"/>
              <a:defRPr/>
            </a:pPr>
            <a:r>
              <a:rPr lang="en-US" dirty="0" smtClean="0"/>
              <a:t>In the </a:t>
            </a:r>
            <a:r>
              <a:rPr lang="en-US" b="1" dirty="0" smtClean="0"/>
              <a:t>Repeat</a:t>
            </a:r>
            <a:r>
              <a:rPr lang="en-US" dirty="0" smtClean="0"/>
              <a:t> list, select </a:t>
            </a:r>
            <a:r>
              <a:rPr lang="en-US" b="1" dirty="0" smtClean="0"/>
              <a:t>Until End of Slide</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slide, select the text box.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Custom</a:t>
            </a:r>
            <a:r>
              <a:rPr lang="en-US" dirty="0" smtClean="0"/>
              <a:t> </a:t>
            </a:r>
            <a:r>
              <a:rPr lang="en-US" b="1" dirty="0" smtClean="0"/>
              <a:t>Animation</a:t>
            </a:r>
            <a:r>
              <a:rPr lang="en-US" dirty="0" smtClean="0"/>
              <a:t> task pane, select the second animation effect (fly-in effect for the second text box). Click the arrow to the right of the selected effect, and then click </a:t>
            </a:r>
            <a:r>
              <a:rPr lang="en-US" b="1" dirty="0" smtClean="0"/>
              <a:t>Timing</a:t>
            </a:r>
            <a:r>
              <a:rPr lang="en-US" dirty="0" smtClean="0"/>
              <a:t>. In the </a:t>
            </a:r>
            <a:r>
              <a:rPr lang="en-US" b="1" dirty="0" smtClean="0"/>
              <a:t>Fly In</a:t>
            </a:r>
            <a:r>
              <a:rPr lang="en-US" dirty="0" smtClean="0"/>
              <a:t> dialog box, on the </a:t>
            </a:r>
            <a:r>
              <a:rPr lang="en-US" b="1" dirty="0" smtClean="0"/>
              <a:t>Timing</a:t>
            </a:r>
            <a:r>
              <a:rPr lang="en-US" dirty="0" smtClean="0"/>
              <a:t> tab, in the </a:t>
            </a:r>
            <a:r>
              <a:rPr lang="en-US" b="1" dirty="0" smtClean="0"/>
              <a:t>Delay</a:t>
            </a:r>
            <a:r>
              <a:rPr lang="en-US" dirty="0" smtClean="0"/>
              <a:t> box, enter </a:t>
            </a:r>
            <a:r>
              <a:rPr lang="en-US" b="1" dirty="0" smtClean="0"/>
              <a:t>8</a:t>
            </a:r>
            <a:r>
              <a:rPr lang="en-US" dirty="0" smtClean="0"/>
              <a:t>. (</a:t>
            </a:r>
            <a:r>
              <a:rPr lang="en-US" b="1" dirty="0" smtClean="0"/>
              <a:t>Note:</a:t>
            </a:r>
            <a:r>
              <a:rPr lang="en-US" dirty="0" smtClean="0"/>
              <a:t> You may need to adjust the delay time if the length of your text is different than the example above.)</a:t>
            </a:r>
          </a:p>
          <a:p>
            <a:pPr marL="228600" indent="-228600" eaLnBrk="1" fontAlgn="auto" hangingPunct="1">
              <a:spcBef>
                <a:spcPts val="0"/>
              </a:spcBef>
              <a:spcAft>
                <a:spcPts val="0"/>
              </a:spcAft>
              <a:buFont typeface="+mj-lt"/>
              <a:buAutoNum type="arabicPeriod"/>
              <a:defRPr/>
            </a:pPr>
            <a:r>
              <a:rPr lang="en-US" dirty="0" smtClean="0"/>
              <a:t>On the slide, drag the second text box on top of the first text box.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 and Visibility </a:t>
            </a:r>
            <a:r>
              <a:rPr lang="en-US" dirty="0" smtClean="0"/>
              <a:t>pane, press and hold CTRL, and then select both text boxes.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Selected Objects</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Center</a:t>
            </a:r>
            <a:r>
              <a:rPr lang="en-US" dirty="0" smtClean="0"/>
              <a:t>.</a:t>
            </a:r>
          </a:p>
          <a:p>
            <a:pPr marL="228600" indent="-228600" eaLnBrk="1" fontAlgn="auto" hangingPunct="1">
              <a:spcBef>
                <a:spcPts val="0"/>
              </a:spcBef>
              <a:spcAft>
                <a:spcPts val="0"/>
              </a:spcAft>
              <a:buFont typeface="+mj-lt"/>
              <a:buAutoNum type="arabicPeriod"/>
              <a:defRPr/>
            </a:pPr>
            <a:endParaRPr lang="en-US" dirty="0" smtClean="0"/>
          </a:p>
          <a:p>
            <a:pPr eaLnBrk="1" hangingPunct="1">
              <a:defRPr/>
            </a:pPr>
            <a:endParaRPr lang="en-US" dirty="0" smtClean="0"/>
          </a:p>
          <a:p>
            <a:pPr eaLnBrk="1" hangingPunct="1">
              <a:defRPr/>
            </a:pPr>
            <a:r>
              <a:rPr lang="en-US" dirty="0" smtClean="0"/>
              <a:t>To reproduce the background effects on this slide, do the following: </a:t>
            </a:r>
          </a:p>
          <a:p>
            <a:pPr marL="228600" indent="-228600" eaLnBrk="1" fontAlgn="auto" hangingPunct="1">
              <a:spcBef>
                <a:spcPts val="0"/>
              </a:spcBef>
              <a:spcAft>
                <a:spcPts val="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and then select </a:t>
            </a:r>
            <a:r>
              <a:rPr lang="en-US" b="1" dirty="0" smtClean="0"/>
              <a:t>Picture or texture fill</a:t>
            </a:r>
            <a:r>
              <a:rPr lang="en-US" dirty="0" smtClean="0"/>
              <a:t> in the </a:t>
            </a:r>
            <a:r>
              <a:rPr lang="en-US" b="1" dirty="0" smtClean="0"/>
              <a:t>Fill</a:t>
            </a:r>
            <a:r>
              <a:rPr lang="en-US" dirty="0" smtClean="0"/>
              <a:t> pane. Under </a:t>
            </a:r>
            <a:r>
              <a:rPr lang="en-US" b="1" dirty="0" smtClean="0"/>
              <a:t>Insert from</a:t>
            </a:r>
            <a:r>
              <a:rPr lang="en-US" dirty="0" smtClean="0"/>
              <a:t>, click </a:t>
            </a:r>
            <a:r>
              <a:rPr lang="en-US" b="1" dirty="0" smtClean="0"/>
              <a:t>File</a:t>
            </a:r>
            <a:r>
              <a:rPr lang="en-US" dirty="0" smtClean="0"/>
              <a:t>. In the </a:t>
            </a:r>
            <a:r>
              <a:rPr lang="en-US" b="1" dirty="0" smtClean="0"/>
              <a:t>Insert Picture </a:t>
            </a:r>
            <a:r>
              <a:rPr lang="en-US" dirty="0" smtClean="0"/>
              <a:t>dialog box, select a picture, and then click </a:t>
            </a:r>
            <a:r>
              <a:rPr lang="en-US" b="1" dirty="0" smtClean="0"/>
              <a:t>Insert</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spcBef>
                <a:spcPts val="0"/>
              </a:spcBef>
              <a:spcAft>
                <a:spcPts val="0"/>
              </a:spcAft>
              <a:buFont typeface="+mj-lt"/>
              <a:buAutoNum type="arabicPeriod"/>
              <a:defRPr/>
            </a:pPr>
            <a:r>
              <a:rPr lang="en-US" dirty="0" smtClean="0"/>
              <a:t>Select the rectangle.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Height</a:t>
            </a:r>
            <a:r>
              <a:rPr lang="en-US" dirty="0" smtClean="0"/>
              <a:t> box, enter </a:t>
            </a:r>
            <a:r>
              <a:rPr lang="en-US" b="1" dirty="0" smtClean="0"/>
              <a:t>7.5”</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Shape Width</a:t>
            </a:r>
            <a:r>
              <a:rPr lang="en-US" dirty="0" smtClean="0"/>
              <a:t> box, enter </a:t>
            </a:r>
            <a:r>
              <a:rPr lang="en-US" b="1" dirty="0" smtClean="0"/>
              <a:t>1”</a:t>
            </a:r>
            <a:r>
              <a:rPr lang="en-US" dirty="0" smtClean="0"/>
              <a:t>.</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Shape Styles</a:t>
            </a:r>
            <a:r>
              <a:rPr lang="en-US" dirty="0" smtClean="0"/>
              <a:t> group, click the arrow next to </a:t>
            </a:r>
            <a:r>
              <a:rPr lang="en-US" b="1" dirty="0" smtClean="0"/>
              <a:t>Shape</a:t>
            </a:r>
            <a:r>
              <a:rPr lang="en-US" dirty="0" smtClean="0"/>
              <a:t> </a:t>
            </a:r>
            <a:r>
              <a:rPr lang="en-US" b="1" dirty="0" smtClean="0"/>
              <a:t>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More Gradients</a:t>
            </a:r>
            <a:r>
              <a:rPr lang="en-US" dirty="0" smtClean="0"/>
              <a:t>.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85800" lvl="1" indent="-228600" eaLnBrk="1" hangingPunct="1">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hangingPunct="1">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Right </a:t>
            </a:r>
            <a:r>
              <a:rPr lang="en-US" dirty="0" smtClean="0"/>
              <a:t>(first row, fourth option from the left).</a:t>
            </a:r>
          </a:p>
          <a:p>
            <a:pPr marL="685800" lvl="1" indent="-228600" eaLnBrk="1" hangingPunct="1">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hangingPunct="1">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eaLnBrk="1" hangingPunct="1">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eaLnBrk="1" hangingPunct="1">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a:t>
            </a:r>
          </a:p>
          <a:p>
            <a:pPr marL="1143000" lvl="2" indent="-228600" eaLnBrk="1" hangingPunct="1">
              <a:buFont typeface="Arial" pitchFamily="34" charset="0"/>
              <a:buChar char="•"/>
              <a:defRPr/>
            </a:pPr>
            <a:r>
              <a:rPr lang="en-US" dirty="0" smtClean="0"/>
              <a:t>In the </a:t>
            </a:r>
            <a:r>
              <a:rPr lang="en-US" b="1" dirty="0" smtClean="0"/>
              <a:t>Transparency</a:t>
            </a:r>
            <a:r>
              <a:rPr lang="en-US" dirty="0" smtClean="0"/>
              <a:t> box, enter </a:t>
            </a:r>
            <a:r>
              <a:rPr lang="en-US" b="1" dirty="0" smtClean="0"/>
              <a:t>0%</a:t>
            </a:r>
            <a:r>
              <a:rPr lang="en-US" dirty="0" smtClean="0"/>
              <a:t>.</a:t>
            </a:r>
          </a:p>
          <a:p>
            <a:pPr marL="685800" lvl="1" indent="-228600" eaLnBrk="1" hangingPunct="1">
              <a:buFont typeface="Arial" pitchFamily="34" charset="0"/>
              <a:buChar char="•"/>
              <a:defRPr/>
            </a:pPr>
            <a:r>
              <a:rPr lang="en-US" dirty="0" smtClean="0"/>
              <a:t>Select </a:t>
            </a:r>
            <a:r>
              <a:rPr lang="en-US" b="1" dirty="0" smtClean="0"/>
              <a:t>Stop 2 </a:t>
            </a:r>
            <a:r>
              <a:rPr lang="en-US" dirty="0" smtClean="0"/>
              <a:t>from the list, and then do the following: </a:t>
            </a:r>
          </a:p>
          <a:p>
            <a:pPr marL="1143000" lvl="2" indent="-228600" eaLnBrk="1" hangingPunct="1">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Black, Text 1, </a:t>
            </a:r>
            <a:r>
              <a:rPr lang="en-US" dirty="0" smtClean="0"/>
              <a:t>(first row, second option from the left). </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slide, select the rectangle.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Left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a:t>
            </a:r>
          </a:p>
          <a:p>
            <a:pPr marL="228600" indent="-228600" eaLnBrk="1" fontAlgn="auto" hangingPunct="1">
              <a:spcBef>
                <a:spcPts val="0"/>
              </a:spcBef>
              <a:spcAft>
                <a:spcPts val="0"/>
              </a:spcAft>
              <a:buFont typeface="+mj-lt"/>
              <a:buAutoNum type="arabicPeriod"/>
              <a:defRPr/>
            </a:pPr>
            <a:r>
              <a:rPr lang="en-US" dirty="0" smtClean="0"/>
              <a:t>Select the duplicate rectangle. 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Fill</a:t>
            </a:r>
            <a:r>
              <a:rPr lang="en-US" dirty="0" smtClean="0"/>
              <a:t>, point to </a:t>
            </a:r>
            <a:r>
              <a:rPr lang="en-US" b="1" dirty="0" smtClean="0"/>
              <a:t>Gradient</a:t>
            </a:r>
            <a:r>
              <a:rPr lang="en-US" dirty="0" smtClean="0"/>
              <a:t>, and then click </a:t>
            </a:r>
            <a:r>
              <a:rPr lang="en-US" b="1" dirty="0" smtClean="0"/>
              <a:t>Linear Left </a:t>
            </a:r>
            <a:r>
              <a:rPr lang="en-US" dirty="0" smtClean="0"/>
              <a:t>(second row, third option from the left).</a:t>
            </a:r>
          </a:p>
          <a:p>
            <a:pPr marL="228600" indent="-228600" eaLnBrk="1" fontAlgn="auto" hangingPunct="1">
              <a:spcBef>
                <a:spcPts val="0"/>
              </a:spcBef>
              <a:spcAft>
                <a:spcPts val="0"/>
              </a:spcAft>
              <a:buFont typeface="+mj-lt"/>
              <a:buAutoNum type="arabicPeriod"/>
              <a:defRPr/>
            </a:pPr>
            <a:r>
              <a:rPr lang="en-US" dirty="0" smtClean="0"/>
              <a:t>With the duplicate rectangle still selected, 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to Slide</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Right</a:t>
            </a:r>
            <a:r>
              <a:rPr lang="en-US" dirty="0" smtClean="0"/>
              <a:t>.</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a:t>
            </a:r>
          </a:p>
          <a:p>
            <a:pPr marL="228600" indent="-228600" eaLnBrk="1" fontAlgn="auto" hangingPunct="1">
              <a:spcBef>
                <a:spcPts val="0"/>
              </a:spcBef>
              <a:spcAft>
                <a:spcPts val="0"/>
              </a:spcAft>
              <a:buFont typeface="+mj-lt"/>
              <a:buNone/>
              <a:defRPr/>
            </a:pPr>
            <a:endParaRPr lang="en-US" dirty="0" smtClean="0"/>
          </a:p>
        </p:txBody>
      </p:sp>
      <p:sp>
        <p:nvSpPr>
          <p:cNvPr id="25603" name="Slide Image Placeholder 4"/>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429030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Risk and Decision Makers</a:t>
            </a:r>
          </a:p>
          <a:p>
            <a:endParaRPr lang="en-US" dirty="0" smtClean="0"/>
          </a:p>
          <a:p>
            <a:r>
              <a:rPr lang="en-US" dirty="0" smtClean="0"/>
              <a:t>Avoid creating additional risks by rushing, understaffing, underfunding, or ignoring the obvious. \Simply try to adopt well-established good project management practices, and so escape the well-known adage: ”There’s never enough time to do it right the first time, but time enough to do it over if its wrong!”</a:t>
            </a:r>
          </a:p>
          <a:p>
            <a:endParaRPr lang="en-US" dirty="0" smtClean="0"/>
          </a:p>
          <a:p>
            <a:r>
              <a:rPr lang="en-US" dirty="0" smtClean="0"/>
              <a:t>But sooner or later a decision has to be made. Never lose sight of the basic reason for taking a risk – to gain a specific reward.</a:t>
            </a:r>
          </a:p>
          <a:p>
            <a:endParaRPr lang="en-US" dirty="0" smtClean="0"/>
          </a:p>
          <a:p>
            <a:r>
              <a:rPr lang="en-US" dirty="0" smtClean="0"/>
              <a:t>Some typical project rewards (benefits) include:-</a:t>
            </a:r>
          </a:p>
          <a:p>
            <a:endParaRPr lang="en-US" dirty="0" smtClean="0"/>
          </a:p>
          <a:p>
            <a:pPr marL="457200" indent="-457200">
              <a:buFont typeface="Arial" pitchFamily="34" charset="0"/>
              <a:buChar char="•"/>
            </a:pPr>
            <a:r>
              <a:rPr lang="en-US" sz="1200" kern="0" dirty="0" smtClean="0">
                <a:solidFill>
                  <a:schemeClr val="accent1">
                    <a:lumMod val="50000"/>
                  </a:schemeClr>
                </a:solidFill>
                <a:latin typeface="+mn-lt"/>
                <a:cs typeface="+mn-cs"/>
              </a:rPr>
              <a:t>Achieving a desired result using limited resources</a:t>
            </a:r>
          </a:p>
          <a:p>
            <a:pPr marL="457200" indent="-457200">
              <a:buFont typeface="Arial" pitchFamily="34" charset="0"/>
              <a:buChar char="•"/>
            </a:pPr>
            <a:r>
              <a:rPr lang="en-US" sz="1200" kern="0" dirty="0" smtClean="0">
                <a:solidFill>
                  <a:schemeClr val="accent1">
                    <a:lumMod val="50000"/>
                  </a:schemeClr>
                </a:solidFill>
                <a:latin typeface="+mn-lt"/>
                <a:cs typeface="+mn-cs"/>
              </a:rPr>
              <a:t>Advancing the state-of-the-art</a:t>
            </a:r>
          </a:p>
          <a:p>
            <a:pPr marL="457200" indent="-457200">
              <a:buFont typeface="Arial" pitchFamily="34" charset="0"/>
              <a:buChar char="•"/>
            </a:pPr>
            <a:r>
              <a:rPr lang="en-US" sz="1200" kern="0" dirty="0" smtClean="0">
                <a:solidFill>
                  <a:schemeClr val="accent1">
                    <a:lumMod val="50000"/>
                  </a:schemeClr>
                </a:solidFill>
                <a:latin typeface="+mn-lt"/>
                <a:cs typeface="+mn-cs"/>
              </a:rPr>
              <a:t>Meeting a required end date or improving a schedule</a:t>
            </a:r>
          </a:p>
          <a:p>
            <a:pPr marL="457200" indent="-457200">
              <a:buFont typeface="Arial" pitchFamily="34" charset="0"/>
              <a:buChar char="•"/>
            </a:pPr>
            <a:r>
              <a:rPr lang="en-US" sz="1200" kern="0" dirty="0" smtClean="0">
                <a:solidFill>
                  <a:schemeClr val="accent1">
                    <a:lumMod val="50000"/>
                  </a:schemeClr>
                </a:solidFill>
                <a:latin typeface="+mn-lt"/>
                <a:cs typeface="+mn-cs"/>
              </a:rPr>
              <a:t>Enhancing profitability</a:t>
            </a:r>
          </a:p>
          <a:p>
            <a:pPr marL="457200" indent="-457200">
              <a:buFont typeface="Arial" pitchFamily="34" charset="0"/>
              <a:buChar char="•"/>
            </a:pPr>
            <a:r>
              <a:rPr lang="en-US" sz="1200" kern="0" dirty="0" smtClean="0">
                <a:solidFill>
                  <a:schemeClr val="accent1">
                    <a:lumMod val="50000"/>
                  </a:schemeClr>
                </a:solidFill>
                <a:latin typeface="+mn-lt"/>
                <a:cs typeface="+mn-cs"/>
              </a:rPr>
              <a:t>Increasing a budget or schedule contingency</a:t>
            </a:r>
          </a:p>
          <a:p>
            <a:pPr marL="457200" indent="-457200">
              <a:buFont typeface="Arial" pitchFamily="34" charset="0"/>
              <a:buChar char="•"/>
            </a:pPr>
            <a:r>
              <a:rPr lang="en-US" sz="1200" kern="0" dirty="0" smtClean="0">
                <a:solidFill>
                  <a:schemeClr val="accent1">
                    <a:lumMod val="50000"/>
                  </a:schemeClr>
                </a:solidFill>
                <a:latin typeface="+mn-lt"/>
                <a:cs typeface="+mn-cs"/>
              </a:rPr>
              <a:t>Saving money or offsetting a fiscal variance</a:t>
            </a:r>
          </a:p>
          <a:p>
            <a:pPr marL="457200" indent="-457200">
              <a:buFont typeface="Arial" pitchFamily="34" charset="0"/>
              <a:buChar char="•"/>
            </a:pPr>
            <a:r>
              <a:rPr lang="en-US" sz="1200" kern="0" dirty="0" smtClean="0">
                <a:solidFill>
                  <a:schemeClr val="accent1">
                    <a:lumMod val="50000"/>
                  </a:schemeClr>
                </a:solidFill>
                <a:latin typeface="+mn-lt"/>
                <a:cs typeface="+mn-cs"/>
              </a:rPr>
              <a:t>Improving the firm’s market position, or</a:t>
            </a:r>
          </a:p>
          <a:p>
            <a:pPr marL="457200" indent="-457200">
              <a:buFont typeface="Arial" pitchFamily="34" charset="0"/>
              <a:buChar char="•"/>
            </a:pPr>
            <a:r>
              <a:rPr lang="en-US" sz="1200" kern="0" dirty="0" smtClean="0">
                <a:solidFill>
                  <a:schemeClr val="accent1">
                    <a:lumMod val="50000"/>
                  </a:schemeClr>
                </a:solidFill>
                <a:latin typeface="+mn-lt"/>
                <a:cs typeface="+mn-cs"/>
              </a:rPr>
              <a:t>Ensuring customer satisfaction</a:t>
            </a: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22</a:t>
            </a:fld>
            <a:endParaRPr lang="en-US"/>
          </a:p>
        </p:txBody>
      </p:sp>
    </p:spTree>
    <p:extLst>
      <p:ext uri="{BB962C8B-B14F-4D97-AF65-F5344CB8AC3E}">
        <p14:creationId xmlns:p14="http://schemas.microsoft.com/office/powerpoint/2010/main" val="3780318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Risk and Decision Makers</a:t>
            </a:r>
          </a:p>
          <a:p>
            <a:endParaRPr lang="en-US" dirty="0" smtClean="0"/>
          </a:p>
          <a:p>
            <a:r>
              <a:rPr lang="en-US" dirty="0" smtClean="0"/>
              <a:t>In each case, the potential reward must be accurately defined and, if at all possible, measured in common terms such as cost.</a:t>
            </a:r>
            <a:r>
              <a:rPr lang="en-US" baseline="0" dirty="0" smtClean="0"/>
              <a:t> If a finite dollar value cannot be assigned to a particular outcome (e.g., customer satisfaction). It may be necessary to assign an arbitrary value to the intangible benefit for purposes of risk/reward evaluation. This may be far more difficult than it seems as marketing’s valuation of customer satisfaction, for example, will generally exceed a judgment made by manufacturing or engineering. Decision makers who use information from various sources in evaluating the risk must temper their biased judgments to ensure objectivity in the risk assessment process. So:</a:t>
            </a:r>
          </a:p>
          <a:p>
            <a:endParaRPr lang="en-US" baseline="0" dirty="0" smtClean="0"/>
          </a:p>
          <a:p>
            <a:pPr marL="457200" indent="-457200">
              <a:buFont typeface="Arial" pitchFamily="34" charset="0"/>
              <a:buChar char="•"/>
            </a:pPr>
            <a:r>
              <a:rPr lang="en-US" sz="1200" kern="0" dirty="0" smtClean="0">
                <a:solidFill>
                  <a:schemeClr val="accent1">
                    <a:lumMod val="50000"/>
                  </a:schemeClr>
                </a:solidFill>
                <a:latin typeface="+mn-lt"/>
                <a:cs typeface="+mn-cs"/>
              </a:rPr>
              <a:t>Make the best decision given the state of knowledge – even so, it may not work out.</a:t>
            </a:r>
          </a:p>
          <a:p>
            <a:pPr marL="457200" indent="-457200">
              <a:buFont typeface="Arial" pitchFamily="34" charset="0"/>
              <a:buChar char="•"/>
            </a:pPr>
            <a:r>
              <a:rPr lang="en-US" sz="1200" kern="0" dirty="0" smtClean="0">
                <a:solidFill>
                  <a:schemeClr val="accent1">
                    <a:lumMod val="50000"/>
                  </a:schemeClr>
                </a:solidFill>
                <a:latin typeface="+mn-lt"/>
                <a:cs typeface="+mn-cs"/>
              </a:rPr>
              <a:t>Distinguish between a good decision and a good outcome.</a:t>
            </a:r>
          </a:p>
          <a:p>
            <a:pPr marL="457200" indent="-457200">
              <a:buFont typeface="Arial" pitchFamily="34" charset="0"/>
              <a:buChar char="•"/>
            </a:pPr>
            <a:r>
              <a:rPr lang="en-US" sz="1200" kern="0" dirty="0" smtClean="0">
                <a:solidFill>
                  <a:schemeClr val="accent1">
                    <a:lumMod val="50000"/>
                  </a:schemeClr>
                </a:solidFill>
                <a:latin typeface="+mn-lt"/>
                <a:cs typeface="+mn-cs"/>
              </a:rPr>
              <a:t>Since it is not possible to be certain of a good outcome, increase</a:t>
            </a:r>
            <a:r>
              <a:rPr lang="en-US" sz="1200" kern="0" baseline="0" dirty="0" smtClean="0">
                <a:solidFill>
                  <a:schemeClr val="accent1">
                    <a:lumMod val="50000"/>
                  </a:schemeClr>
                </a:solidFill>
                <a:latin typeface="+mn-lt"/>
                <a:cs typeface="+mn-cs"/>
              </a:rPr>
              <a:t> the probability of good outcome by making good decisions!</a:t>
            </a:r>
            <a:endParaRPr lang="en-US" sz="1200" kern="0" dirty="0" smtClean="0">
              <a:solidFill>
                <a:schemeClr val="accent1">
                  <a:lumMod val="50000"/>
                </a:schemeClr>
              </a:solidFill>
              <a:latin typeface="+mn-lt"/>
              <a:cs typeface="+mn-cs"/>
            </a:endParaRP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23</a:t>
            </a:fld>
            <a:endParaRPr lang="en-US"/>
          </a:p>
        </p:txBody>
      </p:sp>
    </p:spTree>
    <p:extLst>
      <p:ext uri="{BB962C8B-B14F-4D97-AF65-F5344CB8AC3E}">
        <p14:creationId xmlns:p14="http://schemas.microsoft.com/office/powerpoint/2010/main" val="401557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Risk and Decision Makers</a:t>
            </a:r>
          </a:p>
          <a:p>
            <a:endParaRPr lang="en-US" dirty="0" smtClean="0"/>
          </a:p>
          <a:p>
            <a:r>
              <a:rPr lang="en-US" dirty="0" smtClean="0"/>
              <a:t>Here are some helpful rules-of-thumb for the project manager. Don’t take the risk if:-</a:t>
            </a:r>
          </a:p>
          <a:p>
            <a:endParaRPr lang="en-US" dirty="0" smtClean="0"/>
          </a:p>
          <a:p>
            <a:pPr marL="457200" indent="-457200">
              <a:buFont typeface="Arial" pitchFamily="34" charset="0"/>
              <a:buChar char="•"/>
            </a:pPr>
            <a:r>
              <a:rPr lang="en-US" sz="1200" kern="0" dirty="0" smtClean="0">
                <a:solidFill>
                  <a:schemeClr val="accent1">
                    <a:lumMod val="50000"/>
                  </a:schemeClr>
                </a:solidFill>
                <a:latin typeface="+mn-lt"/>
                <a:cs typeface="+mn-cs"/>
              </a:rPr>
              <a:t>The organization</a:t>
            </a:r>
            <a:r>
              <a:rPr lang="en-US" sz="1200" kern="0" baseline="0" dirty="0" smtClean="0">
                <a:solidFill>
                  <a:schemeClr val="accent1">
                    <a:lumMod val="50000"/>
                  </a:schemeClr>
                </a:solidFill>
                <a:latin typeface="+mn-lt"/>
                <a:cs typeface="+mn-cs"/>
              </a:rPr>
              <a:t> cannot afford to lose</a:t>
            </a:r>
          </a:p>
          <a:p>
            <a:pPr marL="457200" indent="-457200">
              <a:buFont typeface="Arial" pitchFamily="34" charset="0"/>
              <a:buChar char="•"/>
            </a:pPr>
            <a:r>
              <a:rPr lang="en-US" sz="1200" kern="0" baseline="0" dirty="0" smtClean="0">
                <a:solidFill>
                  <a:schemeClr val="accent1">
                    <a:lumMod val="50000"/>
                  </a:schemeClr>
                </a:solidFill>
                <a:latin typeface="+mn-lt"/>
                <a:cs typeface="+mn-cs"/>
              </a:rPr>
              <a:t>The exposure to the outcome is too great</a:t>
            </a:r>
          </a:p>
          <a:p>
            <a:pPr marL="457200" indent="-457200">
              <a:buFont typeface="Arial" pitchFamily="34" charset="0"/>
              <a:buChar char="•"/>
            </a:pPr>
            <a:r>
              <a:rPr lang="en-US" sz="1200" kern="0" baseline="0" dirty="0" smtClean="0">
                <a:solidFill>
                  <a:schemeClr val="accent1">
                    <a:lumMod val="50000"/>
                  </a:schemeClr>
                </a:solidFill>
                <a:latin typeface="+mn-lt"/>
                <a:cs typeface="+mn-cs"/>
              </a:rPr>
              <a:t>The situation (or the project) is just not worth it</a:t>
            </a:r>
          </a:p>
          <a:p>
            <a:pPr marL="457200" indent="-457200">
              <a:buFont typeface="Arial" pitchFamily="34" charset="0"/>
              <a:buChar char="•"/>
            </a:pPr>
            <a:r>
              <a:rPr lang="en-US" sz="1200" kern="0" baseline="0" dirty="0" smtClean="0">
                <a:solidFill>
                  <a:schemeClr val="accent1">
                    <a:lumMod val="50000"/>
                  </a:schemeClr>
                </a:solidFill>
                <a:latin typeface="+mn-lt"/>
                <a:cs typeface="+mn-cs"/>
              </a:rPr>
              <a:t>The adds are not in the project’s favor</a:t>
            </a:r>
          </a:p>
          <a:p>
            <a:pPr marL="457200" indent="-457200">
              <a:buFont typeface="Arial" pitchFamily="34" charset="0"/>
              <a:buChar char="•"/>
            </a:pPr>
            <a:r>
              <a:rPr lang="en-US" sz="1200" kern="0" baseline="0" dirty="0" smtClean="0">
                <a:solidFill>
                  <a:schemeClr val="accent1">
                    <a:lumMod val="50000"/>
                  </a:schemeClr>
                </a:solidFill>
                <a:latin typeface="+mn-lt"/>
                <a:cs typeface="+mn-cs"/>
              </a:rPr>
              <a:t>It is no more than a “fair bet”</a:t>
            </a:r>
          </a:p>
          <a:p>
            <a:pPr marL="457200" indent="-457200">
              <a:buFont typeface="Arial" pitchFamily="34" charset="0"/>
              <a:buChar char="•"/>
            </a:pPr>
            <a:r>
              <a:rPr lang="en-US" sz="1200" kern="0" baseline="0" dirty="0" smtClean="0">
                <a:solidFill>
                  <a:schemeClr val="accent1">
                    <a:lumMod val="50000"/>
                  </a:schemeClr>
                </a:solidFill>
                <a:latin typeface="+mn-lt"/>
                <a:cs typeface="+mn-cs"/>
              </a:rPr>
              <a:t>The benefits are not identified</a:t>
            </a:r>
          </a:p>
          <a:p>
            <a:pPr marL="457200" indent="-457200">
              <a:buFont typeface="Arial" pitchFamily="34" charset="0"/>
              <a:buChar char="•"/>
            </a:pPr>
            <a:r>
              <a:rPr lang="en-US" sz="1200" kern="0" baseline="0" dirty="0" smtClean="0">
                <a:solidFill>
                  <a:schemeClr val="accent1">
                    <a:lumMod val="50000"/>
                  </a:schemeClr>
                </a:solidFill>
                <a:latin typeface="+mn-lt"/>
                <a:cs typeface="+mn-cs"/>
              </a:rPr>
              <a:t>There appears to be large number of acceptable alternatives (The greater the number, the more the uncertainty)</a:t>
            </a:r>
          </a:p>
          <a:p>
            <a:pPr marL="457200" indent="-457200">
              <a:buFont typeface="Arial" pitchFamily="34" charset="0"/>
              <a:buChar char="•"/>
            </a:pPr>
            <a:r>
              <a:rPr lang="en-US" sz="1200" kern="0" dirty="0" smtClean="0">
                <a:solidFill>
                  <a:schemeClr val="accent1">
                    <a:lumMod val="50000"/>
                  </a:schemeClr>
                </a:solidFill>
                <a:latin typeface="+mn-lt"/>
                <a:cs typeface="+mn-cs"/>
              </a:rPr>
              <a:t>The risk does not achieve a project objective</a:t>
            </a:r>
          </a:p>
          <a:p>
            <a:pPr marL="457200" indent="-457200">
              <a:buFont typeface="Arial" pitchFamily="34" charset="0"/>
              <a:buChar char="•"/>
            </a:pPr>
            <a:r>
              <a:rPr lang="en-US" sz="1200" kern="0" dirty="0" smtClean="0">
                <a:solidFill>
                  <a:schemeClr val="accent1">
                    <a:lumMod val="50000"/>
                  </a:schemeClr>
                </a:solidFill>
                <a:latin typeface="+mn-lt"/>
                <a:cs typeface="+mn-cs"/>
              </a:rPr>
              <a:t>The</a:t>
            </a:r>
            <a:r>
              <a:rPr lang="en-US" sz="1200" kern="0" baseline="0" dirty="0" smtClean="0">
                <a:solidFill>
                  <a:schemeClr val="accent1">
                    <a:lumMod val="50000"/>
                  </a:schemeClr>
                </a:solidFill>
                <a:latin typeface="+mn-lt"/>
                <a:cs typeface="+mn-cs"/>
              </a:rPr>
              <a:t> expected value from the baseline assumptions is negative or is negative with small changes in assumptions</a:t>
            </a:r>
          </a:p>
          <a:p>
            <a:pPr marL="457200" indent="-457200">
              <a:buFont typeface="Arial" pitchFamily="34" charset="0"/>
              <a:buChar char="•"/>
            </a:pPr>
            <a:r>
              <a:rPr lang="en-US" sz="1200" kern="0" baseline="0" dirty="0" smtClean="0">
                <a:solidFill>
                  <a:schemeClr val="accent1">
                    <a:lumMod val="50000"/>
                  </a:schemeClr>
                </a:solidFill>
                <a:latin typeface="+mn-lt"/>
                <a:cs typeface="+mn-cs"/>
              </a:rPr>
              <a:t>The data is unorganized, without structure or pattern</a:t>
            </a:r>
          </a:p>
          <a:p>
            <a:pPr marL="457200" indent="-457200">
              <a:buFont typeface="Arial" pitchFamily="34" charset="0"/>
              <a:buChar char="•"/>
            </a:pPr>
            <a:r>
              <a:rPr lang="en-US" sz="1200" kern="0" baseline="0" dirty="0" smtClean="0">
                <a:solidFill>
                  <a:schemeClr val="accent1">
                    <a:lumMod val="50000"/>
                  </a:schemeClr>
                </a:solidFill>
                <a:latin typeface="+mn-lt"/>
                <a:cs typeface="+mn-cs"/>
              </a:rPr>
              <a:t>There is not enough data to compute the results (get more data or do research)</a:t>
            </a:r>
          </a:p>
          <a:p>
            <a:pPr marL="457200" indent="-457200">
              <a:buFont typeface="Arial" pitchFamily="34" charset="0"/>
              <a:buChar char="•"/>
            </a:pPr>
            <a:r>
              <a:rPr lang="en-US" sz="1200" kern="0" baseline="0" dirty="0" smtClean="0">
                <a:solidFill>
                  <a:schemeClr val="accent1">
                    <a:lumMod val="50000"/>
                  </a:schemeClr>
                </a:solidFill>
                <a:latin typeface="+mn-lt"/>
                <a:cs typeface="+mn-cs"/>
              </a:rPr>
              <a:t>A contingency plan for recovery is not in place should the results prove to be less than satisfactory</a:t>
            </a:r>
            <a:endParaRPr lang="en-US" sz="1200" kern="0" dirty="0" smtClean="0">
              <a:solidFill>
                <a:schemeClr val="accent1">
                  <a:lumMod val="50000"/>
                </a:schemeClr>
              </a:solidFill>
              <a:latin typeface="+mn-lt"/>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24</a:t>
            </a:fld>
            <a:endParaRPr lang="en-US"/>
          </a:p>
        </p:txBody>
      </p:sp>
    </p:spTree>
    <p:extLst>
      <p:ext uri="{BB962C8B-B14F-4D97-AF65-F5344CB8AC3E}">
        <p14:creationId xmlns:p14="http://schemas.microsoft.com/office/powerpoint/2010/main" val="14814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Integrating Risk into Project Management</a:t>
            </a:r>
          </a:p>
          <a:p>
            <a:endParaRPr lang="en-US" dirty="0" smtClean="0"/>
          </a:p>
          <a:p>
            <a:r>
              <a:rPr lang="en-US" dirty="0" smtClean="0"/>
              <a:t>Role of Project Risk Management is not an optional activity. It is essential to successful project management. It should be applied to all projects and hence be included in project plans and operational documents.</a:t>
            </a:r>
            <a:r>
              <a:rPr lang="en-US" baseline="0" dirty="0" smtClean="0"/>
              <a:t> In this way, it becomes an integral part of every aspect of managing the project, in every phase and in every process group.</a:t>
            </a:r>
          </a:p>
          <a:p>
            <a:endParaRPr lang="en-US" baseline="0"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25</a:t>
            </a:fld>
            <a:endParaRPr lang="en-US"/>
          </a:p>
        </p:txBody>
      </p:sp>
    </p:spTree>
    <p:extLst>
      <p:ext uri="{BB962C8B-B14F-4D97-AF65-F5344CB8AC3E}">
        <p14:creationId xmlns:p14="http://schemas.microsoft.com/office/powerpoint/2010/main" val="112711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Integrating Risk into Project Management</a:t>
            </a:r>
          </a:p>
          <a:p>
            <a:endParaRPr lang="en-US" dirty="0" smtClean="0"/>
          </a:p>
          <a:p>
            <a:r>
              <a:rPr lang="en-US" dirty="0" smtClean="0"/>
              <a:t>Many of the project management processes address planning the project, from concept to final design and from procurement through daily management of execution and close-out. These processes often assume an unrealistic degree of certainty about the project and, therefore, they need to include treatment of project risks.</a:t>
            </a:r>
          </a:p>
          <a:p>
            <a:endParaRPr lang="en-US" baseline="0" dirty="0" smtClean="0"/>
          </a:p>
          <a:p>
            <a:r>
              <a:rPr lang="en-US" baseline="0" dirty="0" smtClean="0"/>
              <a:t>Project Risk Management addresses the uncertainty in project estimates and assumptions. Therefore,, it builds upon and extends other project management processes. For instance, project scheduling provides dates and critical paths based on activity durations and resource availability assumed to be known with certainty. Quantitative risk analysis explores the uncertainty in the estimated durations and may provide alternative dates and critical paths that are more realistic given the risks to the project.</a:t>
            </a:r>
          </a:p>
          <a:p>
            <a:endParaRPr lang="en-US" baseline="0" dirty="0" smtClean="0"/>
          </a:p>
          <a:p>
            <a:r>
              <a:rPr lang="en-US" baseline="0" dirty="0" smtClean="0"/>
              <a:t>Project Risk Management is not a substitute for the other project management processes. On the contrary, Project Risk Management requires that these project management processes (e.g., scheduling, budgeting, and change management) be performed at the level of the best practices available. Project Risk Management adds the perspective of the project risk to the outputs of those other processes and adds to their value by taking risk into account. For instance, risk management provides the basis upon which to estimate the amount of cost and schedule contingency reserves that are needed to cover risk response actions to a required level of confidence for meeting project objectives.</a:t>
            </a:r>
          </a:p>
          <a:p>
            <a:endParaRPr lang="en-US" baseline="0"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26</a:t>
            </a:fld>
            <a:endParaRPr lang="en-US"/>
          </a:p>
        </p:txBody>
      </p:sp>
    </p:spTree>
    <p:extLst>
      <p:ext uri="{BB962C8B-B14F-4D97-AF65-F5344CB8AC3E}">
        <p14:creationId xmlns:p14="http://schemas.microsoft.com/office/powerpoint/2010/main" val="2278374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Integrating Risk into Project Management</a:t>
            </a:r>
          </a:p>
          <a:p>
            <a:endParaRPr lang="en-US" dirty="0" smtClean="0"/>
          </a:p>
          <a:p>
            <a:r>
              <a:rPr lang="en-US" baseline="0" dirty="0" smtClean="0"/>
              <a:t>There is a paradox about project risk that affects most projects. In the early stages of a project, the level of risk exposure is at its maximum but information on the project risks is at a minimum. This situation does not mean that a project should not go forward because little is known at that time. Rather, there may be different ways of approaching the project that have different risk implications. The more this situation is recognized, the more realistic the project plans and expectations of results will be.</a:t>
            </a:r>
          </a:p>
          <a:p>
            <a:endParaRPr lang="en-US" baseline="0" dirty="0" smtClean="0"/>
          </a:p>
          <a:p>
            <a:r>
              <a:rPr lang="en-US" baseline="0" dirty="0" smtClean="0"/>
              <a:t>A risk management approach is applicable throughout a project’s life cycle. The earlier in the project life cycle that the risks are recognized, the more realistic the project plans and expectations of results will be. Risk management continues to add value as project planning progresses and more information becomes available about all aspects and components of the project and its environment, such as stakeholders, scope, time, and cost, as well as the corresponding assumptions and constraints, The balance between project flexibility and knowledge about project risk needs to be reviewed regularly and optimized as the plans develop.</a:t>
            </a:r>
          </a:p>
          <a:p>
            <a:endParaRPr lang="en-US" baseline="0" dirty="0" smtClean="0"/>
          </a:p>
          <a:p>
            <a:r>
              <a:rPr lang="en-US" baseline="0" dirty="0" smtClean="0"/>
              <a:t>It is true that as the project plan becomes set with fundamental decisions, agreements, and contracts in place, the options for making substantial changes to capture opportunities or mitigate threats are reduced. During project execution, risk management processes monitor the changes the project undergoes for new risks that may emerge so that appropriate responses to them can be developed, as well as check for existing risks that are no longer plausible. Project Risk Management plays a role in providing realistic expectations for the completion dates and cost of the project even if there are few options for changing the future.</a:t>
            </a:r>
          </a:p>
          <a:p>
            <a:endParaRPr lang="en-US" baseline="0" dirty="0" smtClean="0"/>
          </a:p>
          <a:p>
            <a:r>
              <a:rPr lang="en-US" baseline="0" dirty="0" smtClean="0"/>
              <a:t>Finally, throughout the project and during project closure, risk-related lessons are reviewed in order to contribute to organizational learning and support continuous improvement of Project Risk Management practice.</a:t>
            </a:r>
          </a:p>
          <a:p>
            <a:endParaRPr lang="en-US" baseline="0"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27</a:t>
            </a:fld>
            <a:endParaRPr lang="en-US"/>
          </a:p>
        </p:txBody>
      </p:sp>
    </p:spTree>
    <p:extLst>
      <p:ext uri="{BB962C8B-B14F-4D97-AF65-F5344CB8AC3E}">
        <p14:creationId xmlns:p14="http://schemas.microsoft.com/office/powerpoint/2010/main" val="2541699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Integrating Risk into Project Management</a:t>
            </a:r>
          </a:p>
          <a:p>
            <a:endParaRPr lang="en-US" dirty="0" smtClean="0"/>
          </a:p>
          <a:p>
            <a:r>
              <a:rPr lang="en-US" dirty="0" smtClean="0"/>
              <a:t>Experience on many projects reveals poor performance</a:t>
            </a:r>
            <a:r>
              <a:rPr lang="en-US" baseline="0" dirty="0" smtClean="0"/>
              <a:t> in terms of reaching scope, quality, time and cost objectives. Many of these shortcomings are attributed either to unforeseen events, which might or might not have been anticipated by more experienced project management, or to foreseen events for which the risks were not fully accommodated.</a:t>
            </a:r>
          </a:p>
          <a:p>
            <a:endParaRPr lang="en-US" baseline="0"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28</a:t>
            </a:fld>
            <a:endParaRPr lang="en-US"/>
          </a:p>
        </p:txBody>
      </p:sp>
    </p:spTree>
    <p:extLst>
      <p:ext uri="{BB962C8B-B14F-4D97-AF65-F5344CB8AC3E}">
        <p14:creationId xmlns:p14="http://schemas.microsoft.com/office/powerpoint/2010/main" val="3395153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Integrating Risk into Project Management</a:t>
            </a:r>
          </a:p>
          <a:p>
            <a:endParaRPr lang="en-US" dirty="0" smtClean="0"/>
          </a:p>
          <a:p>
            <a:r>
              <a:rPr lang="en-US" baseline="0" dirty="0" smtClean="0"/>
              <a:t>Perhaps one of the biggest hurdles is that of management’s attitude to risk itself. Some have little understanding of the concepts, while others lack confidence in the mathematical techniques and results obtained, preferring to rely alternatively on aggressive risk taking or undue caution. Or again, inherent risk may simply be optimistically ignored. In reality, far better decisions with higher chances of project success are reached by facing these issues. For some project managers this may represent a new working environment.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29</a:t>
            </a:fld>
            <a:endParaRPr lang="en-US"/>
          </a:p>
        </p:txBody>
      </p:sp>
    </p:spTree>
    <p:extLst>
      <p:ext uri="{BB962C8B-B14F-4D97-AF65-F5344CB8AC3E}">
        <p14:creationId xmlns:p14="http://schemas.microsoft.com/office/powerpoint/2010/main" val="1295263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Integrating Risk into Project Management</a:t>
            </a:r>
          </a:p>
          <a:p>
            <a:endParaRPr lang="en-US" dirty="0" smtClean="0"/>
          </a:p>
          <a:p>
            <a:r>
              <a:rPr lang="en-US" baseline="0" dirty="0" smtClean="0"/>
              <a:t>Figure II.1 shows schematically how the function of project risk management is inextricably tied into the remaining seven PMBOK management functions. Note how specific areas of risk are associated with each of the individual functions as shown on the diagram. Each should be carefully evaluated as pert of risk management responsibility.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30</a:t>
            </a:fld>
            <a:endParaRPr lang="en-US"/>
          </a:p>
        </p:txBody>
      </p:sp>
    </p:spTree>
    <p:extLst>
      <p:ext uri="{BB962C8B-B14F-4D97-AF65-F5344CB8AC3E}">
        <p14:creationId xmlns:p14="http://schemas.microsoft.com/office/powerpoint/2010/main" val="4112253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Integrating Risk into Project Management</a:t>
            </a:r>
          </a:p>
          <a:p>
            <a:endParaRPr lang="en-US" dirty="0" smtClean="0"/>
          </a:p>
          <a:p>
            <a:r>
              <a:rPr lang="en-US" baseline="0" dirty="0" smtClean="0"/>
              <a:t>A long list of potential project risks is provided in Appendix A to “Project and Program Risk Management” by Max </a:t>
            </a:r>
            <a:r>
              <a:rPr lang="en-US" baseline="0" dirty="0" err="1" smtClean="0"/>
              <a:t>Wideman</a:t>
            </a:r>
            <a:r>
              <a:rPr lang="en-US" baseline="0" dirty="0" smtClean="0"/>
              <a:t>. Not all of these risks apply to all projects, of course, but many do, and failure to manage risk in the manner described in the subsequent lessons can lead to significant and unnecessary losses. Poor past track records should be significantly improved by a generally better understanding and application of the project risk management function.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31</a:t>
            </a:fld>
            <a:endParaRPr lang="en-US"/>
          </a:p>
        </p:txBody>
      </p:sp>
    </p:spTree>
    <p:extLst>
      <p:ext uri="{BB962C8B-B14F-4D97-AF65-F5344CB8AC3E}">
        <p14:creationId xmlns:p14="http://schemas.microsoft.com/office/powerpoint/2010/main" val="66502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a:t>
            </a:fld>
            <a:endParaRPr lang="en-US"/>
          </a:p>
        </p:txBody>
      </p:sp>
    </p:spTree>
    <p:extLst>
      <p:ext uri="{BB962C8B-B14F-4D97-AF65-F5344CB8AC3E}">
        <p14:creationId xmlns:p14="http://schemas.microsoft.com/office/powerpoint/2010/main" val="2146197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Good Risk Management Practice</a:t>
            </a:r>
          </a:p>
          <a:p>
            <a:endParaRPr lang="en-US" dirty="0" smtClean="0"/>
          </a:p>
          <a:p>
            <a:r>
              <a:rPr lang="en-US" dirty="0" smtClean="0"/>
              <a:t>Project Risk Management is a valuable component of project management and it enhances the value of the other</a:t>
            </a:r>
            <a:r>
              <a:rPr lang="en-US" baseline="0" dirty="0" smtClean="0"/>
              <a:t> project management processes. As with all these processes, Project Risk Management should be conducted in a manner consistent with existing organizational practices and policies. In addition, like the other processes involved in project management, Project Risk Management should be conducted in a way that is appropriate to the project. Project Risk Management should recognize the business challenges as well as the multi-cultural environment associated with an increasingly global environment including many joint venture projects and customers, suppliers, and workforces spread around the globe.</a:t>
            </a:r>
          </a:p>
          <a:p>
            <a:endParaRPr lang="en-US" baseline="0" dirty="0" smtClean="0"/>
          </a:p>
          <a:p>
            <a:r>
              <a:rPr lang="en-US" baseline="0" dirty="0" smtClean="0"/>
              <a:t>Changes in the project management plan that result from the Project Risk Management process may require decisions at the appropriate level of management to reassign personnel, establish or modify budgets, make commitments to others outside the project, interact with regulators, and comply with the rules of accounting and law. Project Risk Management should be conducted in compliance with these internal and external requirements.</a:t>
            </a: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32</a:t>
            </a:fld>
            <a:endParaRPr lang="en-US"/>
          </a:p>
        </p:txBody>
      </p:sp>
    </p:spTree>
    <p:extLst>
      <p:ext uri="{BB962C8B-B14F-4D97-AF65-F5344CB8AC3E}">
        <p14:creationId xmlns:p14="http://schemas.microsoft.com/office/powerpoint/2010/main" val="2467216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Good Risk Management Practice</a:t>
            </a:r>
          </a:p>
          <a:p>
            <a:endParaRPr lang="en-US" dirty="0" smtClean="0"/>
          </a:p>
          <a:p>
            <a:r>
              <a:rPr lang="en-US" baseline="0" dirty="0" smtClean="0"/>
              <a:t>Project Risk Management should always be conducted on an ethical basis, in keeping with the Project Management code of ethics or conduct. Honesty, responsibility, realism, professionalism and fair dealing with others are among the characteristics of successful Project Risk Management. Effective Project Risk Management benefits from robust communication and consultation with stakeholders. This enables agreement among stakeholders that Project Risk Management in general, and risk identification, analysis, and response, in particular, should be carried out in a realistic and objective way and should not be subject to political or other unreasonable influences.</a:t>
            </a:r>
          </a:p>
          <a:p>
            <a:endParaRPr lang="en-US" baseline="0" dirty="0" smtClean="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33</a:t>
            </a:fld>
            <a:endParaRPr lang="en-US"/>
          </a:p>
        </p:txBody>
      </p:sp>
    </p:spTree>
    <p:extLst>
      <p:ext uri="{BB962C8B-B14F-4D97-AF65-F5344CB8AC3E}">
        <p14:creationId xmlns:p14="http://schemas.microsoft.com/office/powerpoint/2010/main" val="275629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Good Risk Management Practice</a:t>
            </a:r>
          </a:p>
          <a:p>
            <a:endParaRPr lang="en-US" dirty="0" smtClean="0"/>
          </a:p>
          <a:p>
            <a:r>
              <a:rPr lang="en-US" baseline="0" dirty="0" smtClean="0"/>
              <a:t>Project Risk Management should be conducted on all projects. The degree, level of detail, sophistication of tools, and amount of time and resources applied to Project Risk Management should be in proportion to the characteristics of the project under management and the value they can add to the outcome. Thus, a large project that provides value to an important customer would theoretically require more resources, time and attention to Project Risk Management than would a smaller, short-term, internal project that can be conducted in the background with a flexible deadline.</a:t>
            </a:r>
          </a:p>
          <a:p>
            <a:endParaRPr lang="en-US" baseline="0" dirty="0" smtClean="0"/>
          </a:p>
          <a:p>
            <a:r>
              <a:rPr lang="en-US" baseline="0" dirty="0" smtClean="0"/>
              <a:t>Each of the Project Risk Management processes should be scaled to be appropriate to the project under management during the Project Risk Management process and reviewed periodically to determine if the decisions made in that process remain appropriate.</a:t>
            </a:r>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34</a:t>
            </a:fld>
            <a:endParaRPr lang="en-US"/>
          </a:p>
        </p:txBody>
      </p:sp>
    </p:spTree>
    <p:extLst>
      <p:ext uri="{BB962C8B-B14F-4D97-AF65-F5344CB8AC3E}">
        <p14:creationId xmlns:p14="http://schemas.microsoft.com/office/powerpoint/2010/main" val="4138143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45720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dirty="0" smtClean="0"/>
              <a:t>Critical Success Factors for Project Risk Management</a:t>
            </a:r>
          </a:p>
          <a:p>
            <a:pPr marL="457200" marR="0" indent="-45720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dirty="0" smtClean="0"/>
          </a:p>
          <a:p>
            <a:pPr marL="457200" indent="-457200">
              <a:buFont typeface="Arial" pitchFamily="34" charset="0"/>
              <a:buChar char="•"/>
            </a:pPr>
            <a:r>
              <a:rPr lang="en-US" sz="1200" kern="0" dirty="0" smtClean="0">
                <a:solidFill>
                  <a:schemeClr val="accent1">
                    <a:lumMod val="50000"/>
                  </a:schemeClr>
                </a:solidFill>
                <a:latin typeface="+mn-lt"/>
                <a:cs typeface="+mn-cs"/>
              </a:rPr>
              <a:t>Recognize the Value of Risk Management</a:t>
            </a:r>
          </a:p>
          <a:p>
            <a:pPr marL="457200" indent="-457200">
              <a:buFont typeface="Arial" pitchFamily="34" charset="0"/>
              <a:buChar char="•"/>
            </a:pPr>
            <a:r>
              <a:rPr lang="en-US" sz="1200" kern="0" dirty="0" smtClean="0">
                <a:solidFill>
                  <a:schemeClr val="accent1">
                    <a:lumMod val="50000"/>
                  </a:schemeClr>
                </a:solidFill>
                <a:latin typeface="+mn-lt"/>
                <a:cs typeface="+mn-cs"/>
              </a:rPr>
              <a:t>Individual Commitment/Responsibility</a:t>
            </a:r>
          </a:p>
          <a:p>
            <a:pPr marL="457200" indent="-457200">
              <a:buFont typeface="Arial" pitchFamily="34" charset="0"/>
              <a:buChar char="•"/>
            </a:pPr>
            <a:r>
              <a:rPr lang="en-US" sz="1200" kern="0" dirty="0" smtClean="0">
                <a:solidFill>
                  <a:schemeClr val="accent1">
                    <a:lumMod val="50000"/>
                  </a:schemeClr>
                </a:solidFill>
                <a:latin typeface="+mn-lt"/>
                <a:cs typeface="+mn-cs"/>
              </a:rPr>
              <a:t>Open and Honest Communication</a:t>
            </a:r>
          </a:p>
          <a:p>
            <a:pPr marL="457200" indent="-457200">
              <a:buFont typeface="Arial" pitchFamily="34" charset="0"/>
              <a:buChar char="•"/>
            </a:pPr>
            <a:r>
              <a:rPr lang="en-US" sz="1200" kern="0" dirty="0" smtClean="0">
                <a:solidFill>
                  <a:schemeClr val="accent1">
                    <a:lumMod val="50000"/>
                  </a:schemeClr>
                </a:solidFill>
                <a:latin typeface="+mn-lt"/>
                <a:cs typeface="+mn-cs"/>
              </a:rPr>
              <a:t>Organizational Commitment</a:t>
            </a:r>
          </a:p>
          <a:p>
            <a:pPr marL="457200" indent="-457200">
              <a:buFont typeface="Arial" pitchFamily="34" charset="0"/>
              <a:buChar char="•"/>
            </a:pPr>
            <a:r>
              <a:rPr lang="en-US" sz="1200" kern="0" dirty="0" smtClean="0">
                <a:solidFill>
                  <a:schemeClr val="accent1">
                    <a:lumMod val="50000"/>
                  </a:schemeClr>
                </a:solidFill>
                <a:latin typeface="+mn-lt"/>
                <a:cs typeface="+mn-cs"/>
              </a:rPr>
              <a:t>Risk Effort Scaled to Project</a:t>
            </a:r>
          </a:p>
          <a:p>
            <a:pPr marL="457200" indent="-457200">
              <a:buFont typeface="Arial" pitchFamily="34" charset="0"/>
              <a:buChar char="•"/>
            </a:pPr>
            <a:r>
              <a:rPr lang="en-US" sz="1200" kern="0" dirty="0" smtClean="0">
                <a:solidFill>
                  <a:schemeClr val="accent1">
                    <a:lumMod val="50000"/>
                  </a:schemeClr>
                </a:solidFill>
                <a:latin typeface="+mn-lt"/>
                <a:cs typeface="+mn-cs"/>
              </a:rPr>
              <a:t>Integration with Project Management</a:t>
            </a:r>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35</a:t>
            </a:fld>
            <a:endParaRPr lang="en-US"/>
          </a:p>
        </p:txBody>
      </p:sp>
    </p:spTree>
    <p:extLst>
      <p:ext uri="{BB962C8B-B14F-4D97-AF65-F5344CB8AC3E}">
        <p14:creationId xmlns:p14="http://schemas.microsoft.com/office/powerpoint/2010/main" val="29681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Critical Success Factors for Project Risk Management</a:t>
            </a:r>
          </a:p>
          <a:p>
            <a:endParaRPr lang="en-US" dirty="0" smtClean="0"/>
          </a:p>
          <a:p>
            <a:r>
              <a:rPr lang="en-US" dirty="0" smtClean="0"/>
              <a:t>Specific criteria for success of each Risk Management process are listed in the chapters dealing with those processes. The general criteria for success include:-</a:t>
            </a:r>
          </a:p>
          <a:p>
            <a:endParaRPr lang="en-US" dirty="0" smtClean="0"/>
          </a:p>
          <a:p>
            <a:pPr marL="457200" indent="-457200">
              <a:buFont typeface="Arial" pitchFamily="34" charset="0"/>
              <a:buChar char="•"/>
            </a:pPr>
            <a:r>
              <a:rPr lang="en-US" sz="1200" b="1" kern="0" dirty="0" smtClean="0">
                <a:solidFill>
                  <a:schemeClr val="accent1">
                    <a:lumMod val="50000"/>
                  </a:schemeClr>
                </a:solidFill>
                <a:latin typeface="+mn-lt"/>
                <a:cs typeface="+mn-cs"/>
              </a:rPr>
              <a:t>Recognize the Value of Risk Management</a:t>
            </a:r>
          </a:p>
          <a:p>
            <a:pPr marL="457200" indent="-457200">
              <a:buFont typeface="Arial" pitchFamily="34" charset="0"/>
              <a:buNone/>
            </a:pPr>
            <a:r>
              <a:rPr lang="en-US" sz="1200" kern="0" dirty="0" smtClean="0">
                <a:solidFill>
                  <a:schemeClr val="accent1">
                    <a:lumMod val="50000"/>
                  </a:schemeClr>
                </a:solidFill>
                <a:latin typeface="+mn-lt"/>
                <a:cs typeface="+mn-cs"/>
              </a:rPr>
              <a:t>	Project Risk Management should be recognized as a valuable discipline that provides a positive potential return on investment for organizational management, project stakeholders (both</a:t>
            </a:r>
            <a:r>
              <a:rPr lang="en-US" sz="1200" kern="0" baseline="0" dirty="0" smtClean="0">
                <a:solidFill>
                  <a:schemeClr val="accent1">
                    <a:lumMod val="50000"/>
                  </a:schemeClr>
                </a:solidFill>
                <a:latin typeface="+mn-lt"/>
                <a:cs typeface="+mn-cs"/>
              </a:rPr>
              <a:t> internal and external), project management, and team members.</a:t>
            </a:r>
          </a:p>
          <a:p>
            <a:pPr marL="457200" indent="-457200">
              <a:buFont typeface="Arial" pitchFamily="34" charset="0"/>
              <a:buChar char="•"/>
            </a:pPr>
            <a:endParaRPr lang="en-US" sz="1200" kern="0" dirty="0" smtClean="0">
              <a:solidFill>
                <a:schemeClr val="accent1">
                  <a:lumMod val="50000"/>
                </a:schemeClr>
              </a:solidFill>
              <a:latin typeface="+mn-lt"/>
              <a:cs typeface="+mn-cs"/>
            </a:endParaRPr>
          </a:p>
          <a:p>
            <a:pPr marL="457200" indent="-457200">
              <a:buFont typeface="Arial" pitchFamily="34" charset="0"/>
              <a:buChar char="•"/>
            </a:pPr>
            <a:r>
              <a:rPr lang="en-US" sz="1200" b="1" kern="0" dirty="0" smtClean="0">
                <a:solidFill>
                  <a:schemeClr val="accent1">
                    <a:lumMod val="50000"/>
                  </a:schemeClr>
                </a:solidFill>
                <a:latin typeface="+mn-lt"/>
                <a:cs typeface="+mn-cs"/>
              </a:rPr>
              <a:t>Individual Commitment/Responsibility</a:t>
            </a:r>
          </a:p>
          <a:p>
            <a:pPr marL="457200" indent="-457200">
              <a:buFont typeface="Arial" pitchFamily="34" charset="0"/>
              <a:buNone/>
            </a:pPr>
            <a:r>
              <a:rPr lang="en-US" sz="1200" kern="0" dirty="0" smtClean="0">
                <a:solidFill>
                  <a:schemeClr val="accent1">
                    <a:lumMod val="50000"/>
                  </a:schemeClr>
                </a:solidFill>
                <a:latin typeface="+mn-lt"/>
                <a:cs typeface="+mn-cs"/>
              </a:rPr>
              <a:t>	Project participants and stakeholders should all accept responsibility for undertaking risk-related activities as required. Risk management is everybody’s responsibility.</a:t>
            </a:r>
          </a:p>
          <a:p>
            <a:pPr marL="457200" indent="-457200">
              <a:buFont typeface="Arial" pitchFamily="34" charset="0"/>
              <a:buChar char="•"/>
            </a:pPr>
            <a:endParaRPr lang="en-US" sz="1200" kern="0" dirty="0" smtClean="0">
              <a:solidFill>
                <a:schemeClr val="accent1">
                  <a:lumMod val="50000"/>
                </a:schemeClr>
              </a:solidFill>
              <a:latin typeface="+mn-lt"/>
              <a:cs typeface="+mn-cs"/>
            </a:endParaRPr>
          </a:p>
          <a:p>
            <a:pPr marL="457200" indent="-457200">
              <a:buFont typeface="Arial" pitchFamily="34" charset="0"/>
              <a:buChar char="•"/>
            </a:pPr>
            <a:r>
              <a:rPr lang="en-US" sz="1200" b="1" kern="0" dirty="0" smtClean="0">
                <a:solidFill>
                  <a:schemeClr val="accent1">
                    <a:lumMod val="50000"/>
                  </a:schemeClr>
                </a:solidFill>
                <a:latin typeface="+mn-lt"/>
                <a:cs typeface="+mn-cs"/>
              </a:rPr>
              <a:t>Open and Honest Communication</a:t>
            </a:r>
          </a:p>
          <a:p>
            <a:pPr marL="457200" indent="-457200">
              <a:buFont typeface="Arial" pitchFamily="34" charset="0"/>
              <a:buNone/>
            </a:pPr>
            <a:r>
              <a:rPr lang="en-US" sz="1200" kern="0" dirty="0" smtClean="0">
                <a:solidFill>
                  <a:schemeClr val="accent1">
                    <a:lumMod val="50000"/>
                  </a:schemeClr>
                </a:solidFill>
                <a:latin typeface="+mn-lt"/>
                <a:cs typeface="+mn-cs"/>
              </a:rPr>
              <a:t>	Everyone should be involved in the Project Risk management process. Any actions or</a:t>
            </a:r>
            <a:r>
              <a:rPr lang="en-US" sz="1200" kern="0" baseline="0" dirty="0" smtClean="0">
                <a:solidFill>
                  <a:schemeClr val="accent1">
                    <a:lumMod val="50000"/>
                  </a:schemeClr>
                </a:solidFill>
                <a:latin typeface="+mn-lt"/>
                <a:cs typeface="+mn-cs"/>
              </a:rPr>
              <a:t> attitudes that hinder communication about project risk reduce the effectiveness of Project Risk Management in terms of proactive approaches and effective decision-making.</a:t>
            </a:r>
            <a:endParaRPr lang="en-US" sz="1200" kern="0" dirty="0" smtClean="0">
              <a:solidFill>
                <a:schemeClr val="accent1">
                  <a:lumMod val="50000"/>
                </a:schemeClr>
              </a:solidFill>
              <a:latin typeface="+mn-lt"/>
              <a:cs typeface="+mn-cs"/>
            </a:endParaRPr>
          </a:p>
          <a:p>
            <a:pPr marL="457200" indent="-457200">
              <a:buFont typeface="Arial" pitchFamily="34" charset="0"/>
              <a:buChar char="•"/>
            </a:pPr>
            <a:endParaRPr lang="en-US" sz="1200" kern="0" dirty="0" smtClean="0">
              <a:solidFill>
                <a:schemeClr val="accent1">
                  <a:lumMod val="50000"/>
                </a:schemeClr>
              </a:solidFill>
              <a:latin typeface="+mn-lt"/>
              <a:cs typeface="+mn-cs"/>
            </a:endParaRPr>
          </a:p>
          <a:p>
            <a:pPr marL="457200" indent="-457200">
              <a:buFont typeface="Arial" pitchFamily="34" charset="0"/>
              <a:buChar char="•"/>
            </a:pPr>
            <a:r>
              <a:rPr lang="en-US" sz="1200" b="1" kern="0" dirty="0" smtClean="0">
                <a:solidFill>
                  <a:schemeClr val="accent1">
                    <a:lumMod val="50000"/>
                  </a:schemeClr>
                </a:solidFill>
                <a:latin typeface="+mn-lt"/>
                <a:cs typeface="+mn-cs"/>
              </a:rPr>
              <a:t>Organizational Commitment</a:t>
            </a:r>
          </a:p>
          <a:p>
            <a:pPr marL="457200" indent="-457200">
              <a:buFont typeface="Arial" pitchFamily="34" charset="0"/>
              <a:buNone/>
            </a:pPr>
            <a:r>
              <a:rPr lang="en-US" sz="1200" kern="0" dirty="0" smtClean="0">
                <a:solidFill>
                  <a:schemeClr val="accent1">
                    <a:lumMod val="50000"/>
                  </a:schemeClr>
                </a:solidFill>
                <a:latin typeface="+mn-lt"/>
                <a:cs typeface="+mn-cs"/>
              </a:rPr>
              <a:t>	Organizational commitment can only be established if risk management is aligned with the organization’s goals and values. Project Risk Management may require a higher level of management support than other project management disciplines because handling some of the risks will require approval of or responses from others at levels above the project manager.</a:t>
            </a:r>
          </a:p>
          <a:p>
            <a:pPr marL="457200" indent="-457200">
              <a:buFont typeface="Arial" pitchFamily="34" charset="0"/>
              <a:buNone/>
            </a:pPr>
            <a:endParaRPr lang="en-US" sz="1200" kern="0" dirty="0" smtClean="0">
              <a:solidFill>
                <a:schemeClr val="accent1">
                  <a:lumMod val="50000"/>
                </a:schemeClr>
              </a:solidFill>
              <a:latin typeface="+mn-lt"/>
              <a:cs typeface="+mn-cs"/>
            </a:endParaRPr>
          </a:p>
          <a:p>
            <a:pPr marL="457200" indent="-457200">
              <a:buFont typeface="Arial" pitchFamily="34" charset="0"/>
              <a:buChar char="•"/>
            </a:pPr>
            <a:r>
              <a:rPr lang="en-US" sz="1200" b="1" kern="0" dirty="0" smtClean="0">
                <a:solidFill>
                  <a:schemeClr val="accent1">
                    <a:lumMod val="50000"/>
                  </a:schemeClr>
                </a:solidFill>
                <a:latin typeface="+mn-lt"/>
                <a:cs typeface="+mn-cs"/>
              </a:rPr>
              <a:t>Risk Effort Scaled to Project</a:t>
            </a:r>
          </a:p>
          <a:p>
            <a:pPr marL="457200" indent="-457200">
              <a:buFont typeface="Arial" pitchFamily="34" charset="0"/>
              <a:buNone/>
            </a:pPr>
            <a:r>
              <a:rPr lang="en-US" sz="1200" kern="0" dirty="0" smtClean="0">
                <a:solidFill>
                  <a:schemeClr val="accent1">
                    <a:lumMod val="50000"/>
                  </a:schemeClr>
                </a:solidFill>
                <a:latin typeface="+mn-lt"/>
                <a:cs typeface="+mn-cs"/>
              </a:rPr>
              <a:t>	Project Risk Management activities should be consistent with the value of the project to the organization and with its level of project risk, its scale, and other organizational constraints. In particular, the cost of Project Risk management should be appropriate to its potential value to the project and the organization.</a:t>
            </a:r>
          </a:p>
          <a:p>
            <a:pPr marL="457200" indent="-457200">
              <a:buFont typeface="Arial" pitchFamily="34" charset="0"/>
              <a:buNone/>
            </a:pPr>
            <a:endParaRPr lang="en-US" sz="1200" kern="0" dirty="0" smtClean="0">
              <a:solidFill>
                <a:schemeClr val="accent1">
                  <a:lumMod val="50000"/>
                </a:schemeClr>
              </a:solidFill>
              <a:latin typeface="+mn-lt"/>
              <a:cs typeface="+mn-cs"/>
            </a:endParaRPr>
          </a:p>
          <a:p>
            <a:pPr marL="457200" indent="-457200">
              <a:buFont typeface="Arial" pitchFamily="34" charset="0"/>
              <a:buChar char="•"/>
            </a:pPr>
            <a:r>
              <a:rPr lang="en-US" sz="1200" b="1" kern="0" dirty="0" smtClean="0">
                <a:solidFill>
                  <a:schemeClr val="accent1">
                    <a:lumMod val="50000"/>
                  </a:schemeClr>
                </a:solidFill>
                <a:latin typeface="+mn-lt"/>
                <a:cs typeface="+mn-cs"/>
              </a:rPr>
              <a:t>Integration with Project Management</a:t>
            </a:r>
          </a:p>
          <a:p>
            <a:pPr marL="457200" indent="-457200">
              <a:buFont typeface="Arial" pitchFamily="34" charset="0"/>
              <a:buNone/>
            </a:pPr>
            <a:r>
              <a:rPr lang="en-US" sz="1200" b="1" kern="0" dirty="0" smtClean="0">
                <a:solidFill>
                  <a:schemeClr val="accent1">
                    <a:lumMod val="50000"/>
                  </a:schemeClr>
                </a:solidFill>
                <a:latin typeface="+mn-lt"/>
                <a:cs typeface="+mn-cs"/>
              </a:rPr>
              <a:t>	</a:t>
            </a:r>
            <a:r>
              <a:rPr lang="en-US" sz="1200" b="0" kern="0" dirty="0" smtClean="0">
                <a:solidFill>
                  <a:schemeClr val="accent1">
                    <a:lumMod val="50000"/>
                  </a:schemeClr>
                </a:solidFill>
                <a:latin typeface="+mn-lt"/>
                <a:cs typeface="+mn-cs"/>
              </a:rPr>
              <a:t>Project</a:t>
            </a:r>
            <a:r>
              <a:rPr lang="en-US" sz="1200" b="0" kern="0" baseline="0" dirty="0" smtClean="0">
                <a:solidFill>
                  <a:schemeClr val="accent1">
                    <a:lumMod val="50000"/>
                  </a:schemeClr>
                </a:solidFill>
                <a:latin typeface="+mn-lt"/>
                <a:cs typeface="+mn-cs"/>
              </a:rPr>
              <a:t> Risk management does not exist in a vacuum, isolated from other project management processes. Successful Project Risk management requires the correct execution of the other project management processes.</a:t>
            </a:r>
          </a:p>
          <a:p>
            <a:pPr marL="457200" indent="-457200">
              <a:buFont typeface="Arial" pitchFamily="34" charset="0"/>
              <a:buNone/>
            </a:pPr>
            <a:endParaRPr lang="en-US" sz="1200" b="0" kern="0" baseline="0" dirty="0" smtClean="0">
              <a:solidFill>
                <a:schemeClr val="accent1">
                  <a:lumMod val="50000"/>
                </a:schemeClr>
              </a:solidFill>
              <a:latin typeface="+mn-lt"/>
              <a:cs typeface="+mn-cs"/>
            </a:endParaRP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36</a:t>
            </a:fld>
            <a:endParaRPr lang="en-US"/>
          </a:p>
        </p:txBody>
      </p:sp>
    </p:spTree>
    <p:extLst>
      <p:ext uri="{BB962C8B-B14F-4D97-AF65-F5344CB8AC3E}">
        <p14:creationId xmlns:p14="http://schemas.microsoft.com/office/powerpoint/2010/main" val="268670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Risk</a:t>
            </a:r>
          </a:p>
          <a:p>
            <a:endParaRPr lang="en-US" dirty="0" smtClean="0"/>
          </a:p>
          <a:p>
            <a:r>
              <a:rPr lang="en-US" sz="1200" kern="0" dirty="0" smtClean="0">
                <a:solidFill>
                  <a:schemeClr val="accent1">
                    <a:lumMod val="50000"/>
                  </a:schemeClr>
                </a:solidFill>
                <a:latin typeface="+mn-lt"/>
                <a:cs typeface="+mn-cs"/>
              </a:rPr>
              <a:t>risk  (</a:t>
            </a:r>
            <a:r>
              <a:rPr lang="en-US" sz="1200" kern="0" dirty="0" err="1" smtClean="0">
                <a:solidFill>
                  <a:schemeClr val="accent1">
                    <a:lumMod val="50000"/>
                  </a:schemeClr>
                </a:solidFill>
                <a:latin typeface="+mn-lt"/>
                <a:cs typeface="+mn-cs"/>
              </a:rPr>
              <a:t>rsk</a:t>
            </a:r>
            <a:r>
              <a:rPr lang="en-US" sz="1200" kern="0" dirty="0" smtClean="0">
                <a:solidFill>
                  <a:schemeClr val="accent1">
                    <a:lumMod val="50000"/>
                  </a:schemeClr>
                </a:solidFill>
                <a:latin typeface="+mn-lt"/>
                <a:cs typeface="+mn-cs"/>
              </a:rPr>
              <a:t>) n. </a:t>
            </a:r>
          </a:p>
          <a:p>
            <a:r>
              <a:rPr lang="en-US" sz="1200" kern="0" dirty="0" smtClean="0">
                <a:solidFill>
                  <a:schemeClr val="accent1">
                    <a:lumMod val="50000"/>
                  </a:schemeClr>
                </a:solidFill>
                <a:latin typeface="+mn-lt"/>
                <a:cs typeface="+mn-cs"/>
              </a:rPr>
              <a:t>1. The possibility of suffering harm or loss; danger.</a:t>
            </a:r>
          </a:p>
          <a:p>
            <a:r>
              <a:rPr lang="en-US" sz="1200" kern="0" dirty="0" smtClean="0">
                <a:solidFill>
                  <a:schemeClr val="accent1">
                    <a:lumMod val="50000"/>
                  </a:schemeClr>
                </a:solidFill>
                <a:latin typeface="+mn-lt"/>
                <a:cs typeface="+mn-cs"/>
              </a:rPr>
              <a:t>2. A factor, thing, element, or course involving uncertain danger; a hazard.</a:t>
            </a:r>
          </a:p>
          <a:p>
            <a:r>
              <a:rPr lang="en-US" sz="1200" kern="0" dirty="0" smtClean="0">
                <a:solidFill>
                  <a:schemeClr val="accent1">
                    <a:lumMod val="50000"/>
                  </a:schemeClr>
                </a:solidFill>
                <a:latin typeface="+mn-lt"/>
                <a:cs typeface="+mn-cs"/>
              </a:rPr>
              <a:t>3. a. The danger or probability of loss to an insurer.</a:t>
            </a:r>
          </a:p>
          <a:p>
            <a:r>
              <a:rPr lang="en-US" sz="1200" kern="0" dirty="0" smtClean="0">
                <a:solidFill>
                  <a:schemeClr val="accent1">
                    <a:lumMod val="50000"/>
                  </a:schemeClr>
                </a:solidFill>
                <a:latin typeface="+mn-lt"/>
                <a:cs typeface="+mn-cs"/>
              </a:rPr>
              <a:t>    b. The amount that an insurance company stands to lose.</a:t>
            </a:r>
          </a:p>
          <a:p>
            <a:endParaRPr lang="en-US" sz="1200" kern="0" dirty="0" smtClean="0">
              <a:solidFill>
                <a:schemeClr val="accent1">
                  <a:lumMod val="50000"/>
                </a:schemeClr>
              </a:solidFill>
              <a:latin typeface="+mn-lt"/>
              <a:cs typeface="+mn-cs"/>
            </a:endParaRPr>
          </a:p>
          <a:p>
            <a:r>
              <a:rPr lang="en-US" sz="1200" b="1" kern="0" dirty="0" smtClean="0">
                <a:solidFill>
                  <a:schemeClr val="accent1">
                    <a:lumMod val="50000"/>
                  </a:schemeClr>
                </a:solidFill>
                <a:latin typeface="+mn-lt"/>
                <a:cs typeface="+mn-cs"/>
              </a:rPr>
              <a:t>Risk Management</a:t>
            </a:r>
          </a:p>
          <a:p>
            <a:endParaRPr lang="en-US" sz="1200" kern="0" dirty="0" smtClean="0">
              <a:solidFill>
                <a:schemeClr val="accent1">
                  <a:lumMod val="50000"/>
                </a:schemeClr>
              </a:solidFill>
              <a:latin typeface="+mn-lt"/>
              <a:cs typeface="+mn-cs"/>
            </a:endParaRPr>
          </a:p>
          <a:p>
            <a:r>
              <a:rPr lang="en-US" sz="1200" kern="0" dirty="0" smtClean="0">
                <a:solidFill>
                  <a:schemeClr val="accent1">
                    <a:lumMod val="50000"/>
                  </a:schemeClr>
                </a:solidFill>
                <a:latin typeface="+mn-lt"/>
                <a:cs typeface="+mn-cs"/>
              </a:rPr>
              <a:t>Risk management is the identification, assessment, and prioritization of risks (defined in ISO 31000 as the effect of uncertainty on objectives, whether positive or negative) followed by coordinated and economical application of resources to minimize, monitor, and control the probability and/or impact of unfortunate events</a:t>
            </a:r>
            <a:r>
              <a:rPr lang="en-US" sz="1200" kern="0" dirty="0" smtClean="0">
                <a:solidFill>
                  <a:schemeClr val="accent1">
                    <a:lumMod val="50000"/>
                  </a:schemeClr>
                </a:solidFill>
                <a:latin typeface="+mn-lt"/>
                <a:cs typeface="+mn-cs"/>
                <a:hlinkClick r:id="rId3" action="ppaction://hlinkfile"/>
              </a:rPr>
              <a:t>[1]</a:t>
            </a:r>
            <a:r>
              <a:rPr lang="en-US" sz="1200" kern="0" dirty="0" smtClean="0">
                <a:solidFill>
                  <a:schemeClr val="accent1">
                    <a:lumMod val="50000"/>
                  </a:schemeClr>
                </a:solidFill>
                <a:latin typeface="+mn-lt"/>
                <a:cs typeface="+mn-cs"/>
              </a:rPr>
              <a:t> or to maximize the realization of opportunities. Risks can come from uncertainty in financial markets, project failures, legal liabilities, credit risk, accidents, natural causes and disasters as well as deliberate attacks from an adversary. </a:t>
            </a:r>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6</a:t>
            </a:fld>
            <a:endParaRPr lang="en-US"/>
          </a:p>
        </p:txBody>
      </p:sp>
    </p:spTree>
    <p:extLst>
      <p:ext uri="{BB962C8B-B14F-4D97-AF65-F5344CB8AC3E}">
        <p14:creationId xmlns:p14="http://schemas.microsoft.com/office/powerpoint/2010/main" val="210908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Project Risk Management - Purpose</a:t>
            </a:r>
            <a:endParaRPr lang="en-US" b="1"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7</a:t>
            </a:fld>
            <a:endParaRPr lang="en-US"/>
          </a:p>
        </p:txBody>
      </p:sp>
    </p:spTree>
    <p:extLst>
      <p:ext uri="{BB962C8B-B14F-4D97-AF65-F5344CB8AC3E}">
        <p14:creationId xmlns:p14="http://schemas.microsoft.com/office/powerpoint/2010/main" val="167362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Project Risk – Definition</a:t>
            </a:r>
          </a:p>
          <a:p>
            <a:endParaRPr lang="en-US" dirty="0" smtClean="0"/>
          </a:p>
          <a:p>
            <a:r>
              <a:rPr lang="en-US" sz="1200" kern="0" dirty="0" smtClean="0">
                <a:solidFill>
                  <a:schemeClr val="accent1">
                    <a:lumMod val="50000"/>
                  </a:schemeClr>
                </a:solidFill>
                <a:latin typeface="+mn-lt"/>
                <a:cs typeface="+mn-cs"/>
              </a:rPr>
              <a:t>“Project Risk is an uncertain event or condition that, if it occurs, has a </a:t>
            </a:r>
            <a:r>
              <a:rPr lang="en-US" sz="1200" b="1" i="1" kern="0" dirty="0" smtClean="0">
                <a:solidFill>
                  <a:schemeClr val="accent6">
                    <a:lumMod val="75000"/>
                  </a:schemeClr>
                </a:solidFill>
                <a:latin typeface="+mn-lt"/>
                <a:cs typeface="+mn-cs"/>
              </a:rPr>
              <a:t>positive</a:t>
            </a:r>
            <a:r>
              <a:rPr lang="en-US" sz="1200" kern="0" dirty="0" smtClean="0">
                <a:solidFill>
                  <a:schemeClr val="accent1">
                    <a:lumMod val="50000"/>
                  </a:schemeClr>
                </a:solidFill>
                <a:latin typeface="+mn-lt"/>
                <a:cs typeface="+mn-cs"/>
              </a:rPr>
              <a:t> or </a:t>
            </a:r>
            <a:r>
              <a:rPr lang="en-US" sz="1200" b="1" i="1" kern="0" dirty="0" smtClean="0">
                <a:solidFill>
                  <a:srgbClr val="FF0000"/>
                </a:solidFill>
                <a:latin typeface="+mn-lt"/>
                <a:cs typeface="+mn-cs"/>
              </a:rPr>
              <a:t>negative</a:t>
            </a:r>
            <a:r>
              <a:rPr lang="en-US" sz="1200" kern="0" dirty="0" smtClean="0">
                <a:solidFill>
                  <a:schemeClr val="accent1">
                    <a:lumMod val="50000"/>
                  </a:schemeClr>
                </a:solidFill>
                <a:latin typeface="+mn-lt"/>
                <a:cs typeface="+mn-cs"/>
              </a:rPr>
              <a:t> effect on the </a:t>
            </a:r>
            <a:r>
              <a:rPr lang="en-US" sz="1200" b="1" i="1" kern="0" dirty="0" smtClean="0">
                <a:solidFill>
                  <a:srgbClr val="C00000"/>
                </a:solidFill>
                <a:latin typeface="+mn-lt"/>
                <a:cs typeface="+mn-cs"/>
              </a:rPr>
              <a:t>project objectives</a:t>
            </a:r>
            <a:r>
              <a:rPr lang="en-US" sz="1200" kern="0" dirty="0" smtClean="0">
                <a:solidFill>
                  <a:schemeClr val="accent1">
                    <a:lumMod val="50000"/>
                  </a:schemeClr>
                </a:solidFill>
                <a:latin typeface="+mn-lt"/>
                <a:cs typeface="+mn-cs"/>
              </a:rPr>
              <a:t>.”</a:t>
            </a:r>
          </a:p>
          <a:p>
            <a:endParaRPr lang="en-US" sz="1200" kern="0" dirty="0" smtClean="0">
              <a:solidFill>
                <a:schemeClr val="accent1">
                  <a:lumMod val="50000"/>
                </a:schemeClr>
              </a:solidFill>
              <a:latin typeface="+mn-lt"/>
              <a:cs typeface="+mn-cs"/>
            </a:endParaRPr>
          </a:p>
          <a:p>
            <a:r>
              <a:rPr lang="en-US" sz="1200" kern="0" dirty="0" smtClean="0">
                <a:solidFill>
                  <a:schemeClr val="accent1">
                    <a:lumMod val="50000"/>
                  </a:schemeClr>
                </a:solidFill>
                <a:latin typeface="+mn-lt"/>
                <a:cs typeface="+mn-cs"/>
              </a:rPr>
              <a:t>“Project Risk is the cumulative effect of the chances of </a:t>
            </a:r>
            <a:r>
              <a:rPr lang="en-US" sz="1200" b="1" i="1" kern="0" dirty="0" smtClean="0">
                <a:solidFill>
                  <a:srgbClr val="FF0000"/>
                </a:solidFill>
                <a:latin typeface="+mn-lt"/>
                <a:cs typeface="+mn-cs"/>
              </a:rPr>
              <a:t>uncertain occurrences </a:t>
            </a:r>
            <a:r>
              <a:rPr lang="en-US" sz="1200" kern="0" dirty="0" smtClean="0">
                <a:solidFill>
                  <a:schemeClr val="accent1">
                    <a:lumMod val="50000"/>
                  </a:schemeClr>
                </a:solidFill>
                <a:latin typeface="+mn-lt"/>
                <a:cs typeface="+mn-cs"/>
              </a:rPr>
              <a:t>adversely affecting project objectives.”</a:t>
            </a:r>
          </a:p>
          <a:p>
            <a:endParaRPr lang="en-US" sz="1200" kern="0" dirty="0" smtClean="0">
              <a:solidFill>
                <a:schemeClr val="accent1">
                  <a:lumMod val="50000"/>
                </a:schemeClr>
              </a:solidFill>
              <a:latin typeface="+mn-lt"/>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Project Objectives</a:t>
            </a:r>
          </a:p>
          <a:p>
            <a:endParaRPr lang="en-US" sz="1200" kern="0" dirty="0" smtClean="0">
              <a:solidFill>
                <a:schemeClr val="accent1">
                  <a:lumMod val="50000"/>
                </a:schemeClr>
              </a:solidFill>
              <a:latin typeface="+mn-lt"/>
              <a:cs typeface="+mn-cs"/>
            </a:endParaRPr>
          </a:p>
          <a:p>
            <a:r>
              <a:rPr lang="en-US" sz="1200" kern="0" dirty="0" smtClean="0">
                <a:solidFill>
                  <a:schemeClr val="accent1">
                    <a:lumMod val="50000"/>
                  </a:schemeClr>
                </a:solidFill>
                <a:latin typeface="+mn-lt"/>
                <a:cs typeface="+mn-cs"/>
              </a:rPr>
              <a:t>Project objectives include:-</a:t>
            </a:r>
          </a:p>
          <a:p>
            <a:pPr marL="457200" indent="-457200">
              <a:buFont typeface="Arial" pitchFamily="34" charset="0"/>
              <a:buChar char="•"/>
            </a:pPr>
            <a:r>
              <a:rPr lang="en-US" sz="1200" b="1" i="1" kern="0" dirty="0" smtClean="0">
                <a:solidFill>
                  <a:schemeClr val="accent1">
                    <a:lumMod val="50000"/>
                  </a:schemeClr>
                </a:solidFill>
                <a:latin typeface="+mn-lt"/>
                <a:cs typeface="+mn-cs"/>
              </a:rPr>
              <a:t>Scope</a:t>
            </a:r>
          </a:p>
          <a:p>
            <a:pPr marL="457200" indent="-457200">
              <a:buFont typeface="Arial" pitchFamily="34" charset="0"/>
              <a:buChar char="•"/>
            </a:pPr>
            <a:r>
              <a:rPr lang="en-US" sz="1200" b="1" i="1" kern="0" dirty="0" smtClean="0">
                <a:solidFill>
                  <a:schemeClr val="accent1">
                    <a:lumMod val="50000"/>
                  </a:schemeClr>
                </a:solidFill>
                <a:latin typeface="+mn-lt"/>
                <a:cs typeface="+mn-cs"/>
              </a:rPr>
              <a:t>Schedule</a:t>
            </a:r>
          </a:p>
          <a:p>
            <a:pPr marL="457200" indent="-457200">
              <a:buFont typeface="Arial" pitchFamily="34" charset="0"/>
              <a:buChar char="•"/>
            </a:pPr>
            <a:r>
              <a:rPr lang="en-US" sz="1200" b="1" i="1" kern="0" dirty="0" smtClean="0">
                <a:solidFill>
                  <a:schemeClr val="accent1">
                    <a:lumMod val="50000"/>
                  </a:schemeClr>
                </a:solidFill>
                <a:latin typeface="+mn-lt"/>
                <a:cs typeface="+mn-cs"/>
              </a:rPr>
              <a:t>Cost</a:t>
            </a:r>
          </a:p>
          <a:p>
            <a:pPr marL="457200" indent="-457200">
              <a:buFont typeface="Arial" pitchFamily="34" charset="0"/>
              <a:buChar char="•"/>
            </a:pPr>
            <a:r>
              <a:rPr lang="en-US" sz="1200" b="1" i="1" kern="0" dirty="0" smtClean="0">
                <a:solidFill>
                  <a:schemeClr val="accent1">
                    <a:lumMod val="50000"/>
                  </a:schemeClr>
                </a:solidFill>
                <a:latin typeface="+mn-lt"/>
                <a:cs typeface="+mn-cs"/>
              </a:rPr>
              <a:t>Quality</a:t>
            </a:r>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8</a:t>
            </a:fld>
            <a:endParaRPr lang="en-US"/>
          </a:p>
        </p:txBody>
      </p:sp>
    </p:spTree>
    <p:extLst>
      <p:ext uri="{BB962C8B-B14F-4D97-AF65-F5344CB8AC3E}">
        <p14:creationId xmlns:p14="http://schemas.microsoft.com/office/powerpoint/2010/main" val="250489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Project Risk Management - Definition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0" dirty="0" smtClean="0">
              <a:solidFill>
                <a:schemeClr val="accent1">
                  <a:lumMod val="50000"/>
                </a:schemeClr>
              </a:solidFill>
              <a:latin typeface="+mn-lt"/>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smtClean="0">
                <a:solidFill>
                  <a:schemeClr val="accent1">
                    <a:lumMod val="50000"/>
                  </a:schemeClr>
                </a:solidFill>
                <a:latin typeface="+mn-lt"/>
                <a:cs typeface="+mn-cs"/>
              </a:rPr>
              <a:t>“Project Risk Management includes the processes concerned with conducting risk management </a:t>
            </a:r>
            <a:r>
              <a:rPr lang="en-US" sz="1200" b="1" i="1" kern="0" dirty="0" smtClean="0">
                <a:solidFill>
                  <a:schemeClr val="accent1">
                    <a:lumMod val="50000"/>
                  </a:schemeClr>
                </a:solidFill>
                <a:latin typeface="+mn-lt"/>
                <a:cs typeface="+mn-cs"/>
              </a:rPr>
              <a:t>planning</a:t>
            </a:r>
            <a:r>
              <a:rPr lang="en-US" sz="1200" kern="0" dirty="0" smtClean="0">
                <a:solidFill>
                  <a:schemeClr val="accent1">
                    <a:lumMod val="50000"/>
                  </a:schemeClr>
                </a:solidFill>
                <a:latin typeface="+mn-lt"/>
                <a:cs typeface="+mn-cs"/>
              </a:rPr>
              <a:t>, </a:t>
            </a:r>
            <a:r>
              <a:rPr lang="en-US" sz="1200" b="1" i="1" kern="0" dirty="0" smtClean="0">
                <a:solidFill>
                  <a:schemeClr val="accent1">
                    <a:lumMod val="50000"/>
                  </a:schemeClr>
                </a:solidFill>
                <a:latin typeface="+mn-lt"/>
                <a:cs typeface="+mn-cs"/>
              </a:rPr>
              <a:t>identification</a:t>
            </a:r>
            <a:r>
              <a:rPr lang="en-US" sz="1200" kern="0" dirty="0" smtClean="0">
                <a:solidFill>
                  <a:schemeClr val="accent1">
                    <a:lumMod val="50000"/>
                  </a:schemeClr>
                </a:solidFill>
                <a:latin typeface="+mn-lt"/>
                <a:cs typeface="+mn-cs"/>
              </a:rPr>
              <a:t>, </a:t>
            </a:r>
            <a:r>
              <a:rPr lang="en-US" sz="1200" b="1" i="1" kern="0" dirty="0" smtClean="0">
                <a:solidFill>
                  <a:schemeClr val="accent1">
                    <a:lumMod val="50000"/>
                  </a:schemeClr>
                </a:solidFill>
                <a:latin typeface="+mn-lt"/>
                <a:cs typeface="+mn-cs"/>
              </a:rPr>
              <a:t>analysis</a:t>
            </a:r>
            <a:r>
              <a:rPr lang="en-US" sz="1200" kern="0" dirty="0" smtClean="0">
                <a:solidFill>
                  <a:schemeClr val="accent1">
                    <a:lumMod val="50000"/>
                  </a:schemeClr>
                </a:solidFill>
                <a:latin typeface="+mn-lt"/>
                <a:cs typeface="+mn-cs"/>
              </a:rPr>
              <a:t>, </a:t>
            </a:r>
            <a:r>
              <a:rPr lang="en-US" sz="1200" b="1" i="1" kern="0" dirty="0" smtClean="0">
                <a:solidFill>
                  <a:schemeClr val="accent1">
                    <a:lumMod val="50000"/>
                  </a:schemeClr>
                </a:solidFill>
                <a:latin typeface="+mn-lt"/>
                <a:cs typeface="+mn-cs"/>
              </a:rPr>
              <a:t>responses</a:t>
            </a:r>
            <a:r>
              <a:rPr lang="en-US" sz="1200" kern="0" dirty="0" smtClean="0">
                <a:solidFill>
                  <a:schemeClr val="accent1">
                    <a:lumMod val="50000"/>
                  </a:schemeClr>
                </a:solidFill>
                <a:latin typeface="+mn-lt"/>
                <a:cs typeface="+mn-cs"/>
              </a:rPr>
              <a:t>, and </a:t>
            </a:r>
            <a:r>
              <a:rPr lang="en-US" sz="1200" b="1" i="1" kern="0" dirty="0" smtClean="0">
                <a:solidFill>
                  <a:schemeClr val="accent1">
                    <a:lumMod val="50000"/>
                  </a:schemeClr>
                </a:solidFill>
                <a:latin typeface="+mn-lt"/>
                <a:cs typeface="+mn-cs"/>
              </a:rPr>
              <a:t>monitoring and control</a:t>
            </a:r>
            <a:r>
              <a:rPr lang="en-US" sz="1200" kern="0" dirty="0" smtClean="0">
                <a:solidFill>
                  <a:schemeClr val="accent1">
                    <a:lumMod val="50000"/>
                  </a:schemeClr>
                </a:solidFill>
                <a:latin typeface="+mn-lt"/>
                <a:cs typeface="+mn-cs"/>
              </a:rPr>
              <a:t> on  a project.”</a:t>
            </a:r>
          </a:p>
          <a:p>
            <a:endParaRPr lang="en-US" dirty="0" smtClean="0"/>
          </a:p>
          <a:p>
            <a:r>
              <a:rPr lang="en-US" b="1" dirty="0" smtClean="0"/>
              <a:t>Project Risk Management - Objectives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0" dirty="0" smtClean="0">
              <a:solidFill>
                <a:schemeClr val="accent1">
                  <a:lumMod val="50000"/>
                </a:schemeClr>
              </a:solidFill>
              <a:latin typeface="+mn-lt"/>
              <a:cs typeface="+mn-cs"/>
            </a:endParaRPr>
          </a:p>
          <a:p>
            <a:r>
              <a:rPr lang="en-US" sz="1200" kern="0" dirty="0" smtClean="0">
                <a:solidFill>
                  <a:schemeClr val="accent1">
                    <a:lumMod val="50000"/>
                  </a:schemeClr>
                </a:solidFill>
                <a:latin typeface="+mn-lt"/>
                <a:cs typeface="+mn-cs"/>
              </a:rPr>
              <a:t>The objectives of Project Risk Management are to:- </a:t>
            </a:r>
          </a:p>
          <a:p>
            <a:pPr marL="457200" indent="-457200">
              <a:buFont typeface="Arial" pitchFamily="34" charset="0"/>
              <a:buChar char="•"/>
            </a:pPr>
            <a:r>
              <a:rPr lang="en-US" sz="1200" b="1" i="1" kern="0" dirty="0" smtClean="0">
                <a:solidFill>
                  <a:schemeClr val="accent6">
                    <a:lumMod val="75000"/>
                  </a:schemeClr>
                </a:solidFill>
                <a:latin typeface="+mn-lt"/>
                <a:cs typeface="+mn-cs"/>
              </a:rPr>
              <a:t>increase</a:t>
            </a:r>
            <a:r>
              <a:rPr lang="en-US" sz="1200" kern="0" dirty="0" smtClean="0">
                <a:solidFill>
                  <a:schemeClr val="accent1">
                    <a:lumMod val="50000"/>
                  </a:schemeClr>
                </a:solidFill>
                <a:latin typeface="+mn-lt"/>
                <a:cs typeface="+mn-cs"/>
              </a:rPr>
              <a:t> the probability and impact of </a:t>
            </a:r>
            <a:r>
              <a:rPr lang="en-US" sz="1200" b="1" i="1" kern="0" dirty="0" smtClean="0">
                <a:solidFill>
                  <a:schemeClr val="accent6">
                    <a:lumMod val="75000"/>
                  </a:schemeClr>
                </a:solidFill>
                <a:latin typeface="+mn-lt"/>
                <a:cs typeface="+mn-cs"/>
              </a:rPr>
              <a:t>positive</a:t>
            </a:r>
            <a:r>
              <a:rPr lang="en-US" sz="1200" kern="0" dirty="0" smtClean="0">
                <a:solidFill>
                  <a:schemeClr val="accent1">
                    <a:lumMod val="50000"/>
                  </a:schemeClr>
                </a:solidFill>
                <a:latin typeface="+mn-lt"/>
                <a:cs typeface="+mn-cs"/>
              </a:rPr>
              <a:t> events, and </a:t>
            </a:r>
          </a:p>
          <a:p>
            <a:pPr marL="457200" indent="-457200">
              <a:buFont typeface="Arial" pitchFamily="34" charset="0"/>
              <a:buChar char="•"/>
            </a:pPr>
            <a:r>
              <a:rPr lang="en-US" sz="1200" b="1" i="1" kern="0" dirty="0" smtClean="0">
                <a:solidFill>
                  <a:srgbClr val="FF0000"/>
                </a:solidFill>
                <a:latin typeface="+mn-lt"/>
                <a:cs typeface="+mn-cs"/>
              </a:rPr>
              <a:t>decrease</a:t>
            </a:r>
            <a:r>
              <a:rPr lang="en-US" sz="1200" kern="0" dirty="0" smtClean="0">
                <a:solidFill>
                  <a:schemeClr val="accent1">
                    <a:lumMod val="50000"/>
                  </a:schemeClr>
                </a:solidFill>
                <a:latin typeface="+mn-lt"/>
                <a:cs typeface="+mn-cs"/>
              </a:rPr>
              <a:t> the probability and impact of </a:t>
            </a:r>
            <a:r>
              <a:rPr lang="en-US" sz="1200" b="1" i="1" kern="0" dirty="0" smtClean="0">
                <a:solidFill>
                  <a:srgbClr val="FF0000"/>
                </a:solidFill>
                <a:latin typeface="+mn-lt"/>
                <a:cs typeface="+mn-cs"/>
              </a:rPr>
              <a:t>negative</a:t>
            </a:r>
            <a:r>
              <a:rPr lang="en-US" sz="1200" kern="0" dirty="0" smtClean="0">
                <a:solidFill>
                  <a:srgbClr val="FF0000"/>
                </a:solidFill>
                <a:latin typeface="+mn-lt"/>
                <a:cs typeface="+mn-cs"/>
              </a:rPr>
              <a:t> </a:t>
            </a:r>
            <a:r>
              <a:rPr lang="en-US" sz="1200" kern="0" dirty="0" smtClean="0">
                <a:solidFill>
                  <a:schemeClr val="accent1">
                    <a:lumMod val="50000"/>
                  </a:schemeClr>
                </a:solidFill>
                <a:latin typeface="+mn-lt"/>
                <a:cs typeface="+mn-cs"/>
              </a:rPr>
              <a:t>events in the project.</a:t>
            </a:r>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9</a:t>
            </a:fld>
            <a:endParaRPr lang="en-US"/>
          </a:p>
        </p:txBody>
      </p:sp>
    </p:spTree>
    <p:extLst>
      <p:ext uri="{BB962C8B-B14F-4D97-AF65-F5344CB8AC3E}">
        <p14:creationId xmlns:p14="http://schemas.microsoft.com/office/powerpoint/2010/main" val="75930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Project Risk Management?</a:t>
            </a:r>
          </a:p>
          <a:p>
            <a:endParaRPr lang="en-US" dirty="0" smtClean="0"/>
          </a:p>
          <a:p>
            <a:r>
              <a:rPr lang="en-US" dirty="0" smtClean="0"/>
              <a:t>Corporate</a:t>
            </a:r>
            <a:r>
              <a:rPr lang="en-US" baseline="0" dirty="0" smtClean="0"/>
              <a:t> management has the responsibility to make formal judgments and appropriate decisions that will lead the organization to a successful destiny. Ideally, such decisions should be taken in an environment of total certainty, wherein all the necessary information is available for making the right decision, and the outcome can be predicted with a high degree of confidence. In reality, most decisions are taken without complete information, and therefore give rise to some degree of uncertainty in the outcome. In the extreme case of complete absence of information, nothing is known about the outcome and total uncertainty prevails.</a:t>
            </a:r>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10</a:t>
            </a:fld>
            <a:endParaRPr lang="en-US"/>
          </a:p>
        </p:txBody>
      </p:sp>
    </p:spTree>
    <p:extLst>
      <p:ext uri="{BB962C8B-B14F-4D97-AF65-F5344CB8AC3E}">
        <p14:creationId xmlns:p14="http://schemas.microsoft.com/office/powerpoint/2010/main" val="294414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Project Risk Management?</a:t>
            </a:r>
          </a:p>
          <a:p>
            <a:endParaRPr lang="en-US" baseline="0" dirty="0" smtClean="0"/>
          </a:p>
          <a:p>
            <a:r>
              <a:rPr lang="en-US" baseline="0" dirty="0" smtClean="0"/>
              <a:t>Organizational survival in today’s world is achieved by pursuing opportunity within this spectrum of uncertainty and projects are typically launched to take advantage of these opportunities. Thus, the whole point of undertaking a project is to achieve or establish something new, to venture, to take chances, so risk has always been an intrinsic part of project work. However, in today’s markets, with heavy competition, advanced technology and tough economic conditions, risk taking has assumed significantly greater proportions.</a:t>
            </a:r>
          </a:p>
          <a:p>
            <a:endParaRPr lang="en-US" dirty="0"/>
          </a:p>
        </p:txBody>
      </p:sp>
      <p:sp>
        <p:nvSpPr>
          <p:cNvPr id="4" name="Slide Number Placeholder 3"/>
          <p:cNvSpPr>
            <a:spLocks noGrp="1"/>
          </p:cNvSpPr>
          <p:nvPr>
            <p:ph type="sldNum" sz="quarter" idx="10"/>
          </p:nvPr>
        </p:nvSpPr>
        <p:spPr/>
        <p:txBody>
          <a:bodyPr/>
          <a:lstStyle/>
          <a:p>
            <a:pPr>
              <a:defRPr/>
            </a:pPr>
            <a:fld id="{C8B181B9-D0BA-4ED4-8689-2B8BB4FF0050}" type="slidenum">
              <a:rPr lang="en-US" smtClean="0"/>
              <a:pPr>
                <a:defRPr/>
              </a:pPr>
              <a:t>11</a:t>
            </a:fld>
            <a:endParaRPr lang="en-US"/>
          </a:p>
        </p:txBody>
      </p:sp>
    </p:spTree>
    <p:extLst>
      <p:ext uri="{BB962C8B-B14F-4D97-AF65-F5344CB8AC3E}">
        <p14:creationId xmlns:p14="http://schemas.microsoft.com/office/powerpoint/2010/main" val="3536284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j0341439"/>
          <p:cNvPicPr>
            <a:picLocks noChangeAspect="1" noChangeArrowheads="1"/>
          </p:cNvPicPr>
          <p:nvPr/>
        </p:nvPicPr>
        <p:blipFill>
          <a:blip r:embed="rId2" cstate="print"/>
          <a:srcRect b="19832"/>
          <a:stretch>
            <a:fillRect/>
          </a:stretch>
        </p:blipFill>
        <p:spPr bwMode="ltGray">
          <a:xfrm>
            <a:off x="0" y="1744663"/>
            <a:ext cx="9144000" cy="5127625"/>
          </a:xfrm>
          <a:prstGeom prst="rect">
            <a:avLst/>
          </a:prstGeom>
          <a:noFill/>
          <a:ln w="9525">
            <a:noFill/>
            <a:miter lim="800000"/>
            <a:headEnd/>
            <a:tailEnd/>
          </a:ln>
        </p:spPr>
      </p:pic>
      <p:sp>
        <p:nvSpPr>
          <p:cNvPr id="5" name="Rectangle 31"/>
          <p:cNvSpPr>
            <a:spLocks noChangeArrowheads="1"/>
          </p:cNvSpPr>
          <p:nvPr/>
        </p:nvSpPr>
        <p:spPr bwMode="white">
          <a:xfrm>
            <a:off x="0" y="0"/>
            <a:ext cx="9144000" cy="2392363"/>
          </a:xfrm>
          <a:prstGeom prst="rect">
            <a:avLst/>
          </a:prstGeom>
          <a:gradFill rotWithShape="1">
            <a:gsLst>
              <a:gs pos="0">
                <a:schemeClr val="hlink"/>
              </a:gs>
              <a:gs pos="100000">
                <a:schemeClr val="hlink">
                  <a:gamma/>
                  <a:shade val="46275"/>
                  <a:invGamma/>
                </a:schemeClr>
              </a:gs>
            </a:gsLst>
            <a:lin ang="2700000" scaled="1"/>
          </a:gradFill>
          <a:ln w="9525">
            <a:noFill/>
            <a:miter lim="800000"/>
            <a:headEnd/>
            <a:tailEnd/>
          </a:ln>
          <a:effectLst/>
        </p:spPr>
        <p:txBody>
          <a:bodyPr wrap="none" anchor="ctr"/>
          <a:lstStyle/>
          <a:p>
            <a:pPr>
              <a:defRPr/>
            </a:pPr>
            <a:endParaRPr lang="en-US">
              <a:latin typeface="Arial" charset="0"/>
              <a:cs typeface="+mn-cs"/>
            </a:endParaRPr>
          </a:p>
        </p:txBody>
      </p:sp>
      <p:sp>
        <p:nvSpPr>
          <p:cNvPr id="6" name="Freeform 32"/>
          <p:cNvSpPr>
            <a:spLocks/>
          </p:cNvSpPr>
          <p:nvPr/>
        </p:nvSpPr>
        <p:spPr bwMode="gray">
          <a:xfrm>
            <a:off x="2130425" y="1485900"/>
            <a:ext cx="7015163" cy="909638"/>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7" name="Freeform 33"/>
          <p:cNvSpPr>
            <a:spLocks/>
          </p:cNvSpPr>
          <p:nvPr/>
        </p:nvSpPr>
        <p:spPr bwMode="invGray">
          <a:xfrm>
            <a:off x="-6350" y="2379663"/>
            <a:ext cx="2139950" cy="455612"/>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8" name="Text Box 34"/>
          <p:cNvSpPr txBox="1">
            <a:spLocks noChangeArrowheads="1"/>
          </p:cNvSpPr>
          <p:nvPr/>
        </p:nvSpPr>
        <p:spPr bwMode="black">
          <a:xfrm>
            <a:off x="609600" y="1524000"/>
            <a:ext cx="1157288" cy="733425"/>
          </a:xfrm>
          <a:prstGeom prst="rect">
            <a:avLst/>
          </a:prstGeom>
          <a:noFill/>
          <a:ln w="9525">
            <a:noFill/>
            <a:miter lim="800000"/>
            <a:headEnd/>
            <a:tailEnd/>
          </a:ln>
          <a:effectLst/>
        </p:spPr>
        <p:txBody>
          <a:bodyPr wrap="none">
            <a:spAutoFit/>
          </a:bodyPr>
          <a:lstStyle/>
          <a:p>
            <a:pPr>
              <a:defRPr/>
            </a:pPr>
            <a:r>
              <a:rPr lang="en-US" sz="1600" b="1">
                <a:solidFill>
                  <a:schemeClr val="bg1"/>
                </a:solidFill>
                <a:latin typeface="Arial" charset="0"/>
                <a:cs typeface="+mn-cs"/>
              </a:rPr>
              <a:t>Company</a:t>
            </a:r>
          </a:p>
          <a:p>
            <a:pPr>
              <a:defRPr/>
            </a:pPr>
            <a:r>
              <a:rPr lang="en-US" sz="2600" b="1">
                <a:solidFill>
                  <a:schemeClr val="bg1"/>
                </a:solidFill>
                <a:latin typeface="Arial" charset="0"/>
                <a:cs typeface="+mn-cs"/>
              </a:rPr>
              <a:t>LOGO</a:t>
            </a:r>
          </a:p>
        </p:txBody>
      </p:sp>
      <p:sp>
        <p:nvSpPr>
          <p:cNvPr id="3074" name="Rectangle 2"/>
          <p:cNvSpPr>
            <a:spLocks noGrp="1" noChangeArrowheads="1"/>
          </p:cNvSpPr>
          <p:nvPr>
            <p:ph type="ctrTitle"/>
          </p:nvPr>
        </p:nvSpPr>
        <p:spPr>
          <a:xfrm>
            <a:off x="2819400" y="1608138"/>
            <a:ext cx="6324600" cy="685800"/>
          </a:xfrm>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0" y="5638800"/>
            <a:ext cx="6400800" cy="533400"/>
          </a:xfrm>
        </p:spPr>
        <p:txBody>
          <a:bodyPr/>
          <a:lstStyle>
            <a:lvl1pPr marL="0" indent="0" algn="r">
              <a:buFontTx/>
              <a:buNone/>
              <a:defRPr sz="2800">
                <a:solidFill>
                  <a:schemeClr val="bg1"/>
                </a:solidFill>
              </a:defRPr>
            </a:lvl1pPr>
          </a:lstStyle>
          <a:p>
            <a:r>
              <a:rPr lang="en-US" smtClean="0"/>
              <a:t>Click to edit Master subtitle style</a:t>
            </a:r>
            <a:endParaRPr lang="en-US"/>
          </a:p>
        </p:txBody>
      </p:sp>
      <p:sp>
        <p:nvSpPr>
          <p:cNvPr id="9"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endParaRPr lang="en-US"/>
          </a:p>
        </p:txBody>
      </p:sp>
      <p:sp>
        <p:nvSpPr>
          <p:cNvPr id="10" name="Rectangle 5"/>
          <p:cNvSpPr>
            <a:spLocks noGrp="1" noChangeArrowheads="1"/>
          </p:cNvSpPr>
          <p:nvPr>
            <p:ph type="ftr" sz="quarter" idx="11"/>
          </p:nvPr>
        </p:nvSpPr>
        <p:spPr>
          <a:xfrm>
            <a:off x="3124200" y="6400800"/>
            <a:ext cx="2895600" cy="320675"/>
          </a:xfrm>
        </p:spPr>
        <p:txBody>
          <a:bodyPr/>
          <a:lstStyle>
            <a:lvl1pPr>
              <a:defRPr>
                <a:solidFill>
                  <a:schemeClr val="bg1"/>
                </a:solidFill>
              </a:defRPr>
            </a:lvl1pPr>
          </a:lstStyle>
          <a:p>
            <a:pPr>
              <a:defRPr/>
            </a:pPr>
            <a:endParaRPr lang="en-US"/>
          </a:p>
        </p:txBody>
      </p:sp>
      <p:sp>
        <p:nvSpPr>
          <p:cNvPr id="11" name="Rectangle 6"/>
          <p:cNvSpPr>
            <a:spLocks noGrp="1" noChangeArrowheads="1"/>
          </p:cNvSpPr>
          <p:nvPr>
            <p:ph type="sldNum" sz="quarter" idx="12"/>
          </p:nvPr>
        </p:nvSpPr>
        <p:spPr>
          <a:xfrm>
            <a:off x="6553200" y="6400800"/>
            <a:ext cx="2133600" cy="320675"/>
          </a:xfrm>
        </p:spPr>
        <p:txBody>
          <a:bodyPr/>
          <a:lstStyle>
            <a:lvl1pPr>
              <a:defRPr>
                <a:solidFill>
                  <a:schemeClr val="bg1"/>
                </a:solidFill>
              </a:defRPr>
            </a:lvl1pPr>
          </a:lstStyle>
          <a:p>
            <a:pPr>
              <a:defRPr/>
            </a:pPr>
            <a:fld id="{CFD9E773-647E-4019-9720-0F4EEE40C8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510B7-1EB7-41E9-A4DB-AD16B85A6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08983-2699-42DF-B387-ED3D85ECC5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50C3DC-6540-48F8-B4F3-A8E99E9DE9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DF6A2-54F9-4122-A31D-A7122C0D5D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46CD6-AEB5-4054-9631-FF3951689C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69159-89BC-4BB8-AA68-1C1857AA09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4DC504-E02E-49EB-A084-86994DBEF0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593528-4A66-4194-9C81-649F4B86B7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EC359-2CED-4BD1-887D-76CC237768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A68A7-940E-463F-8D10-619E45ED9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1D755-A70D-40A8-9E77-9FC25D9E8C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26" name="Object 86"/>
          <p:cNvGraphicFramePr>
            <a:graphicFrameLocks noChangeAspect="1"/>
          </p:cNvGraphicFramePr>
          <p:nvPr/>
        </p:nvGraphicFramePr>
        <p:xfrm>
          <a:off x="2987675" y="2736850"/>
          <a:ext cx="6156325" cy="4121150"/>
        </p:xfrm>
        <a:graphic>
          <a:graphicData uri="http://schemas.openxmlformats.org/presentationml/2006/ole">
            <mc:AlternateContent xmlns:mc="http://schemas.openxmlformats.org/markup-compatibility/2006">
              <mc:Choice xmlns:v="urn:schemas-microsoft-com:vml" Requires="v">
                <p:oleObj spid="_x0000_s1030" name="Image" r:id="rId15" imgW="7949206" imgH="5320635" progId="">
                  <p:embed/>
                </p:oleObj>
              </mc:Choice>
              <mc:Fallback>
                <p:oleObj name="Image" r:id="rId15" imgW="7949206" imgH="5320635" progId="">
                  <p:embed/>
                  <p:pic>
                    <p:nvPicPr>
                      <p:cNvPr id="0" name="Object 8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7675" y="2736850"/>
                        <a:ext cx="6156325" cy="4121150"/>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87"/>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031" name="Image" r:id="rId17" imgW="8571429" imgH="1514286" progId="">
                  <p:embed/>
                </p:oleObj>
              </mc:Choice>
              <mc:Fallback>
                <p:oleObj name="Image" r:id="rId17" imgW="8571429" imgH="1514286" progId="">
                  <p:embed/>
                  <p:pic>
                    <p:nvPicPr>
                      <p:cNvPr id="0" name="Object 8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US">
              <a:latin typeface="Arial" charset="0"/>
              <a:cs typeface="+mn-cs"/>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a:latin typeface="Arial" charset="0"/>
              <a:cs typeface="+mn-cs"/>
            </a:endParaRPr>
          </a:p>
        </p:txBody>
      </p:sp>
      <p:sp>
        <p:nvSpPr>
          <p:cNvPr id="1031"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37FF9DB-0616-40BB-A312-55E6B4176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000" i="1">
          <a:solidFill>
            <a:schemeClr val="bg1"/>
          </a:solidFill>
          <a:latin typeface="+mj-lt"/>
          <a:ea typeface="+mj-ea"/>
          <a:cs typeface="+mj-cs"/>
        </a:defRPr>
      </a:lvl1pPr>
      <a:lvl2pPr algn="l" rtl="0" eaLnBrk="0" fontAlgn="base" hangingPunct="0">
        <a:spcBef>
          <a:spcPct val="0"/>
        </a:spcBef>
        <a:spcAft>
          <a:spcPct val="0"/>
        </a:spcAft>
        <a:defRPr sz="4000" i="1">
          <a:solidFill>
            <a:schemeClr val="bg1"/>
          </a:solidFill>
          <a:latin typeface="Arial" charset="0"/>
        </a:defRPr>
      </a:lvl2pPr>
      <a:lvl3pPr algn="l" rtl="0" eaLnBrk="0" fontAlgn="base" hangingPunct="0">
        <a:spcBef>
          <a:spcPct val="0"/>
        </a:spcBef>
        <a:spcAft>
          <a:spcPct val="0"/>
        </a:spcAft>
        <a:defRPr sz="4000" i="1">
          <a:solidFill>
            <a:schemeClr val="bg1"/>
          </a:solidFill>
          <a:latin typeface="Arial" charset="0"/>
        </a:defRPr>
      </a:lvl3pPr>
      <a:lvl4pPr algn="l" rtl="0" eaLnBrk="0" fontAlgn="base" hangingPunct="0">
        <a:spcBef>
          <a:spcPct val="0"/>
        </a:spcBef>
        <a:spcAft>
          <a:spcPct val="0"/>
        </a:spcAft>
        <a:defRPr sz="4000" i="1">
          <a:solidFill>
            <a:schemeClr val="bg1"/>
          </a:solidFill>
          <a:latin typeface="Arial" charset="0"/>
        </a:defRPr>
      </a:lvl4pPr>
      <a:lvl5pPr algn="l" rtl="0" eaLnBrk="0" fontAlgn="base" hangingPunct="0">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cite_note-Risk_Management_pg._46-0"/><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76200"/>
            <a:ext cx="70104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b="1" spc="200" dirty="0" smtClean="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rPr>
              <a:t>MASTERS IN PROJECT MANAGEMENT</a:t>
            </a:r>
            <a:endParaRPr lang="en-US" sz="4000" b="1" spc="200" dirty="0">
              <a:ln w="19050" cmpd="sng">
                <a:noFill/>
                <a:prstDash val="solid"/>
              </a:ln>
              <a:blipFill dpi="0" rotWithShape="1">
                <a:blip r:embed="rId3"/>
                <a:srcRect/>
                <a:stretch>
                  <a:fillRect/>
                </a:stretch>
              </a:blipFill>
              <a:effectLst>
                <a:reflection blurRad="6350" stA="55000" endA="300" endPos="45500" dir="5400000" sy="-100000" algn="bl" rotWithShape="0"/>
              </a:effectLst>
              <a:latin typeface="Franklin Gothic Heavy" pitchFamily="34" charset="0"/>
            </a:endParaRPr>
          </a:p>
        </p:txBody>
      </p:sp>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ur-PK"/>
          </a:p>
        </p:txBody>
      </p:sp>
      <p:sp>
        <p:nvSpPr>
          <p:cNvPr id="18" name="TextBox 17"/>
          <p:cNvSpPr txBox="1"/>
          <p:nvPr/>
        </p:nvSpPr>
        <p:spPr>
          <a:xfrm>
            <a:off x="193763" y="2895600"/>
            <a:ext cx="8863324" cy="267765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p>
          <a:p>
            <a:pPr algn="ctr">
              <a:defRPr/>
            </a:pPr>
            <a:r>
              <a:rPr lang="en-US" sz="5400" b="1"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5400" b="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6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MS(PM)-2(A,B&amp;C)</a:t>
            </a:r>
            <a:endParaRPr lang="en-US" sz="6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pic>
        <p:nvPicPr>
          <p:cNvPr id="8" name="Picture 7"/>
          <p:cNvPicPr>
            <a:picLocks noChangeAspect="1"/>
          </p:cNvPicPr>
          <p:nvPr/>
        </p:nvPicPr>
        <p:blipFill>
          <a:blip r:embed="rId4"/>
          <a:stretch>
            <a:fillRect/>
          </a:stretch>
        </p:blipFill>
        <p:spPr>
          <a:xfrm>
            <a:off x="161346" y="997160"/>
            <a:ext cx="1550003" cy="1824037"/>
          </a:xfrm>
          <a:prstGeom prst="rect">
            <a:avLst/>
          </a:prstGeom>
        </p:spPr>
      </p:pic>
      <p:pic>
        <p:nvPicPr>
          <p:cNvPr id="9" name="Picture 8"/>
          <p:cNvPicPr>
            <a:picLocks noChangeAspect="1"/>
          </p:cNvPicPr>
          <p:nvPr/>
        </p:nvPicPr>
        <p:blipFill>
          <a:blip r:embed="rId5"/>
          <a:stretch>
            <a:fillRect/>
          </a:stretch>
        </p:blipFill>
        <p:spPr>
          <a:xfrm>
            <a:off x="5181601" y="1509289"/>
            <a:ext cx="3962400" cy="870454"/>
          </a:xfrm>
          <a:prstGeom prst="rect">
            <a:avLst/>
          </a:prstGeom>
        </p:spPr>
      </p:pic>
    </p:spTree>
    <p:extLst>
      <p:ext uri="{BB962C8B-B14F-4D97-AF65-F5344CB8AC3E}">
        <p14:creationId xmlns:p14="http://schemas.microsoft.com/office/powerpoint/2010/main" val="1552337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61884"/>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WHY?</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371600"/>
            <a:ext cx="8534400" cy="4572000"/>
          </a:xfrm>
          <a:prstGeom prst="rect">
            <a:avLst/>
          </a:prstGeom>
        </p:spPr>
        <p:txBody>
          <a:bodyPr/>
          <a:lstStyle/>
          <a:p>
            <a:pPr marL="457200" indent="-457200">
              <a:buFont typeface="Arial" pitchFamily="34" charset="0"/>
              <a:buChar char="•"/>
            </a:pPr>
            <a:r>
              <a:rPr lang="en-US" sz="2800" kern="0" dirty="0" smtClean="0">
                <a:solidFill>
                  <a:schemeClr val="accent1">
                    <a:lumMod val="50000"/>
                  </a:schemeClr>
                </a:solidFill>
                <a:latin typeface="+mn-lt"/>
                <a:cs typeface="+mn-cs"/>
              </a:rPr>
              <a:t>Corporate decisions should be taken in an environment of </a:t>
            </a:r>
            <a:r>
              <a:rPr lang="en-US" sz="2800" b="1" i="1" kern="0" dirty="0" smtClean="0">
                <a:solidFill>
                  <a:srgbClr val="FF0000"/>
                </a:solidFill>
                <a:latin typeface="+mn-lt"/>
                <a:cs typeface="+mn-cs"/>
              </a:rPr>
              <a:t>total certainty</a:t>
            </a:r>
            <a:r>
              <a:rPr lang="en-US" sz="2800" kern="0" dirty="0" smtClean="0">
                <a:solidFill>
                  <a:schemeClr val="accent1">
                    <a:lumMod val="50000"/>
                  </a:schemeClr>
                </a:solidFill>
                <a:latin typeface="+mn-lt"/>
                <a:cs typeface="+mn-cs"/>
              </a:rPr>
              <a:t>, wherein </a:t>
            </a:r>
          </a:p>
          <a:p>
            <a:pPr marL="914400" lvl="1" indent="-457200">
              <a:buFont typeface="Arial" pitchFamily="34" charset="0"/>
              <a:buChar char="•"/>
            </a:pPr>
            <a:r>
              <a:rPr lang="en-US" sz="2800" kern="0" dirty="0" smtClean="0">
                <a:solidFill>
                  <a:schemeClr val="accent1">
                    <a:lumMod val="50000"/>
                  </a:schemeClr>
                </a:solidFill>
                <a:latin typeface="+mn-lt"/>
                <a:cs typeface="+mn-cs"/>
              </a:rPr>
              <a:t>all the </a:t>
            </a:r>
            <a:r>
              <a:rPr lang="en-US" sz="2800" b="1" i="1" kern="0" dirty="0" smtClean="0">
                <a:solidFill>
                  <a:schemeClr val="accent1">
                    <a:lumMod val="50000"/>
                  </a:schemeClr>
                </a:solidFill>
                <a:latin typeface="+mn-lt"/>
                <a:cs typeface="+mn-cs"/>
              </a:rPr>
              <a:t>necessary information is available </a:t>
            </a:r>
            <a:r>
              <a:rPr lang="en-US" sz="2800" kern="0" dirty="0" smtClean="0">
                <a:solidFill>
                  <a:schemeClr val="accent1">
                    <a:lumMod val="50000"/>
                  </a:schemeClr>
                </a:solidFill>
                <a:latin typeface="+mn-lt"/>
                <a:cs typeface="+mn-cs"/>
              </a:rPr>
              <a:t>for making the right decision, and </a:t>
            </a:r>
          </a:p>
          <a:p>
            <a:pPr marL="914400" lvl="1" indent="-457200">
              <a:buFont typeface="Arial" pitchFamily="34" charset="0"/>
              <a:buChar char="•"/>
            </a:pPr>
            <a:r>
              <a:rPr lang="en-US" sz="2800" kern="0" dirty="0" smtClean="0">
                <a:solidFill>
                  <a:schemeClr val="accent1">
                    <a:lumMod val="50000"/>
                  </a:schemeClr>
                </a:solidFill>
                <a:latin typeface="+mn-lt"/>
                <a:cs typeface="+mn-cs"/>
              </a:rPr>
              <a:t>the </a:t>
            </a:r>
            <a:r>
              <a:rPr lang="en-US" sz="2800" b="1" i="1" kern="0" dirty="0" smtClean="0">
                <a:solidFill>
                  <a:schemeClr val="accent1">
                    <a:lumMod val="50000"/>
                  </a:schemeClr>
                </a:solidFill>
                <a:latin typeface="+mn-lt"/>
                <a:cs typeface="+mn-cs"/>
              </a:rPr>
              <a:t>outcome can be predicted </a:t>
            </a:r>
            <a:r>
              <a:rPr lang="en-US" sz="2800" kern="0" dirty="0" smtClean="0">
                <a:solidFill>
                  <a:schemeClr val="accent1">
                    <a:lumMod val="50000"/>
                  </a:schemeClr>
                </a:solidFill>
                <a:latin typeface="+mn-lt"/>
                <a:cs typeface="+mn-cs"/>
              </a:rPr>
              <a:t>with a high degree of confidence. </a:t>
            </a:r>
          </a:p>
          <a:p>
            <a:pPr marL="457200" indent="-457200">
              <a:buFont typeface="Arial" pitchFamily="34" charset="0"/>
              <a:buChar char="•"/>
            </a:pPr>
            <a:r>
              <a:rPr lang="en-US" sz="2800" kern="0" dirty="0" smtClean="0">
                <a:solidFill>
                  <a:schemeClr val="accent1">
                    <a:lumMod val="50000"/>
                  </a:schemeClr>
                </a:solidFill>
                <a:latin typeface="+mn-lt"/>
                <a:cs typeface="+mn-cs"/>
              </a:rPr>
              <a:t>Most decisions are taken without complete information, and therefore give rise to some </a:t>
            </a:r>
            <a:r>
              <a:rPr lang="en-US" sz="2800" b="1" i="1" kern="0" dirty="0" smtClean="0">
                <a:solidFill>
                  <a:srgbClr val="FF0000"/>
                </a:solidFill>
                <a:latin typeface="+mn-lt"/>
                <a:cs typeface="+mn-cs"/>
              </a:rPr>
              <a:t>degree of uncertainty </a:t>
            </a:r>
            <a:r>
              <a:rPr lang="en-US" sz="2800" kern="0" dirty="0" smtClean="0">
                <a:solidFill>
                  <a:schemeClr val="accent1">
                    <a:lumMod val="50000"/>
                  </a:schemeClr>
                </a:solidFill>
                <a:latin typeface="+mn-lt"/>
                <a:cs typeface="+mn-cs"/>
              </a:rPr>
              <a:t>in the outcome. </a:t>
            </a:r>
          </a:p>
          <a:p>
            <a:pPr marL="457200" indent="-457200">
              <a:buFont typeface="Arial" pitchFamily="34" charset="0"/>
              <a:buChar char="•"/>
            </a:pPr>
            <a:r>
              <a:rPr lang="en-US" sz="2800" kern="0" dirty="0" smtClean="0">
                <a:solidFill>
                  <a:schemeClr val="accent1">
                    <a:lumMod val="50000"/>
                  </a:schemeClr>
                </a:solidFill>
                <a:latin typeface="+mn-lt"/>
                <a:cs typeface="+mn-cs"/>
              </a:rPr>
              <a:t>In the extreme case of complete absence of information, nothing is known about the outcome and </a:t>
            </a:r>
            <a:r>
              <a:rPr lang="en-US" sz="2800" b="1" i="1" kern="0" dirty="0" smtClean="0">
                <a:solidFill>
                  <a:srgbClr val="FF0000"/>
                </a:solidFill>
                <a:latin typeface="+mn-lt"/>
                <a:cs typeface="+mn-cs"/>
              </a:rPr>
              <a:t>total uncertainty </a:t>
            </a:r>
            <a:r>
              <a:rPr lang="en-US" sz="2800" kern="0" dirty="0" smtClean="0">
                <a:solidFill>
                  <a:schemeClr val="accent1">
                    <a:lumMod val="50000"/>
                  </a:schemeClr>
                </a:solidFill>
                <a:latin typeface="+mn-lt"/>
                <a:cs typeface="+mn-cs"/>
              </a:rPr>
              <a:t>prevails.</a:t>
            </a:r>
          </a:p>
          <a:p>
            <a:endParaRPr lang="en-US" sz="2800" kern="0" dirty="0" smtClean="0">
              <a:solidFill>
                <a:schemeClr val="accent1">
                  <a:lumMod val="50000"/>
                </a:schemeClr>
              </a:solidFill>
              <a:latin typeface="+mn-lt"/>
              <a:cs typeface="+mn-cs"/>
            </a:endParaRPr>
          </a:p>
        </p:txBody>
      </p:sp>
      <p:sp>
        <p:nvSpPr>
          <p:cNvPr id="4" name="Rectangle 3"/>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61884"/>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WHY?</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371600"/>
            <a:ext cx="8534400" cy="5181600"/>
          </a:xfrm>
          <a:prstGeom prst="rect">
            <a:avLst/>
          </a:prstGeom>
        </p:spPr>
        <p:txBody>
          <a:bodyPr/>
          <a:lstStyle/>
          <a:p>
            <a:pPr marL="457200" indent="-457200">
              <a:buFont typeface="Arial" pitchFamily="34" charset="0"/>
              <a:buChar char="•"/>
            </a:pPr>
            <a:r>
              <a:rPr lang="en-US" sz="2800" kern="0" dirty="0" smtClean="0">
                <a:solidFill>
                  <a:schemeClr val="accent1">
                    <a:lumMod val="50000"/>
                  </a:schemeClr>
                </a:solidFill>
                <a:latin typeface="+mn-lt"/>
                <a:cs typeface="+mn-cs"/>
              </a:rPr>
              <a:t>Organizational survival - pursuing opportunity within this </a:t>
            </a:r>
            <a:r>
              <a:rPr lang="en-US" sz="2800" b="1" i="1" kern="0" dirty="0" smtClean="0">
                <a:solidFill>
                  <a:schemeClr val="accent1">
                    <a:lumMod val="50000"/>
                  </a:schemeClr>
                </a:solidFill>
                <a:latin typeface="+mn-lt"/>
                <a:cs typeface="+mn-cs"/>
              </a:rPr>
              <a:t>spectrum of uncertainty</a:t>
            </a:r>
          </a:p>
          <a:p>
            <a:pPr marL="457200" indent="-457200">
              <a:buFont typeface="Arial" pitchFamily="34" charset="0"/>
              <a:buChar char="•"/>
            </a:pPr>
            <a:r>
              <a:rPr lang="en-US" sz="2800" kern="0" dirty="0" smtClean="0">
                <a:solidFill>
                  <a:schemeClr val="accent1">
                    <a:lumMod val="50000"/>
                  </a:schemeClr>
                </a:solidFill>
                <a:latin typeface="+mn-lt"/>
                <a:cs typeface="+mn-cs"/>
              </a:rPr>
              <a:t>Projects are typically launched to </a:t>
            </a:r>
            <a:r>
              <a:rPr lang="en-US" sz="2800" b="1" i="1" kern="0" dirty="0" smtClean="0">
                <a:solidFill>
                  <a:schemeClr val="accent1">
                    <a:lumMod val="50000"/>
                  </a:schemeClr>
                </a:solidFill>
                <a:latin typeface="+mn-lt"/>
                <a:cs typeface="+mn-cs"/>
              </a:rPr>
              <a:t>take advantage </a:t>
            </a:r>
            <a:r>
              <a:rPr lang="en-US" sz="2800" kern="0" dirty="0" smtClean="0">
                <a:solidFill>
                  <a:schemeClr val="accent1">
                    <a:lumMod val="50000"/>
                  </a:schemeClr>
                </a:solidFill>
                <a:latin typeface="+mn-lt"/>
                <a:cs typeface="+mn-cs"/>
              </a:rPr>
              <a:t>of these opportunities. </a:t>
            </a:r>
          </a:p>
          <a:p>
            <a:pPr marL="457200" indent="-457200">
              <a:buFont typeface="Arial" pitchFamily="34" charset="0"/>
              <a:buChar char="•"/>
            </a:pPr>
            <a:r>
              <a:rPr lang="en-US" sz="2800" kern="0" dirty="0" smtClean="0">
                <a:solidFill>
                  <a:schemeClr val="accent1">
                    <a:lumMod val="50000"/>
                  </a:schemeClr>
                </a:solidFill>
                <a:latin typeface="+mn-lt"/>
                <a:cs typeface="+mn-cs"/>
              </a:rPr>
              <a:t>The whole point of undertaking a project is </a:t>
            </a:r>
          </a:p>
          <a:p>
            <a:pPr marL="914400" lvl="1" indent="-457200">
              <a:buFont typeface="Arial" pitchFamily="34" charset="0"/>
              <a:buChar char="•"/>
            </a:pPr>
            <a:r>
              <a:rPr lang="en-US" sz="2800" b="1" i="1" kern="0" dirty="0" smtClean="0">
                <a:solidFill>
                  <a:schemeClr val="accent1">
                    <a:lumMod val="50000"/>
                  </a:schemeClr>
                </a:solidFill>
                <a:latin typeface="+mn-lt"/>
                <a:cs typeface="+mn-cs"/>
              </a:rPr>
              <a:t>to achieve or establish something new, </a:t>
            </a:r>
          </a:p>
          <a:p>
            <a:pPr marL="914400" lvl="1" indent="-457200">
              <a:buFont typeface="Arial" pitchFamily="34" charset="0"/>
              <a:buChar char="•"/>
            </a:pPr>
            <a:r>
              <a:rPr lang="en-US" sz="2800" b="1" i="1" kern="0" dirty="0" smtClean="0">
                <a:solidFill>
                  <a:schemeClr val="accent1">
                    <a:lumMod val="50000"/>
                  </a:schemeClr>
                </a:solidFill>
                <a:latin typeface="+mn-lt"/>
                <a:cs typeface="+mn-cs"/>
              </a:rPr>
              <a:t>to venture, </a:t>
            </a:r>
          </a:p>
          <a:p>
            <a:pPr marL="914400" lvl="1" indent="-457200">
              <a:buFont typeface="Arial" pitchFamily="34" charset="0"/>
              <a:buChar char="•"/>
            </a:pPr>
            <a:r>
              <a:rPr lang="en-US" sz="2800" b="1" i="1" kern="0" dirty="0" smtClean="0">
                <a:solidFill>
                  <a:schemeClr val="accent1">
                    <a:lumMod val="50000"/>
                  </a:schemeClr>
                </a:solidFill>
                <a:latin typeface="+mn-lt"/>
                <a:cs typeface="+mn-cs"/>
              </a:rPr>
              <a:t>to take chances, </a:t>
            </a:r>
          </a:p>
          <a:p>
            <a:pPr marL="457200" indent="-457200">
              <a:buFont typeface="Arial" pitchFamily="34" charset="0"/>
              <a:buChar char="•"/>
            </a:pPr>
            <a:r>
              <a:rPr lang="en-US" sz="2800" kern="0" dirty="0" smtClean="0">
                <a:solidFill>
                  <a:schemeClr val="accent1">
                    <a:lumMod val="50000"/>
                  </a:schemeClr>
                </a:solidFill>
                <a:latin typeface="+mn-lt"/>
                <a:cs typeface="+mn-cs"/>
              </a:rPr>
              <a:t>Risk has always been an </a:t>
            </a:r>
            <a:r>
              <a:rPr lang="en-US" sz="2800" b="1" i="1" kern="0" dirty="0" smtClean="0">
                <a:solidFill>
                  <a:schemeClr val="accent1">
                    <a:lumMod val="50000"/>
                  </a:schemeClr>
                </a:solidFill>
                <a:latin typeface="+mn-lt"/>
                <a:cs typeface="+mn-cs"/>
              </a:rPr>
              <a:t>intrinsic part </a:t>
            </a:r>
            <a:r>
              <a:rPr lang="en-US" sz="2800" kern="0" dirty="0" smtClean="0">
                <a:solidFill>
                  <a:schemeClr val="accent1">
                    <a:lumMod val="50000"/>
                  </a:schemeClr>
                </a:solidFill>
                <a:latin typeface="+mn-lt"/>
                <a:cs typeface="+mn-cs"/>
              </a:rPr>
              <a:t>of project work. </a:t>
            </a:r>
          </a:p>
          <a:p>
            <a:pPr marL="457200" indent="-457200">
              <a:buFont typeface="Arial" pitchFamily="34" charset="0"/>
              <a:buChar char="•"/>
            </a:pPr>
            <a:r>
              <a:rPr lang="en-US" sz="2800" kern="0" dirty="0" smtClean="0">
                <a:solidFill>
                  <a:schemeClr val="accent1">
                    <a:lumMod val="50000"/>
                  </a:schemeClr>
                </a:solidFill>
                <a:latin typeface="+mn-lt"/>
                <a:cs typeface="+mn-cs"/>
              </a:rPr>
              <a:t>Risk taking has assumed </a:t>
            </a:r>
            <a:r>
              <a:rPr lang="en-US" sz="2800" b="1" i="1" kern="0" dirty="0" smtClean="0">
                <a:solidFill>
                  <a:schemeClr val="accent1">
                    <a:lumMod val="50000"/>
                  </a:schemeClr>
                </a:solidFill>
                <a:latin typeface="+mn-lt"/>
                <a:cs typeface="+mn-cs"/>
              </a:rPr>
              <a:t>significantly greater proportions.</a:t>
            </a:r>
          </a:p>
          <a:p>
            <a:pPr>
              <a:buFont typeface="Arial" pitchFamily="34" charset="0"/>
              <a:buChar char="•"/>
            </a:pPr>
            <a:endParaRPr lang="en-US" sz="2800" kern="0" dirty="0" smtClean="0">
              <a:solidFill>
                <a:schemeClr val="accent1">
                  <a:lumMod val="50000"/>
                </a:schemeClr>
              </a:solidFill>
              <a:latin typeface="+mn-lt"/>
              <a:cs typeface="+mn-cs"/>
            </a:endParaRPr>
          </a:p>
        </p:txBody>
      </p:sp>
      <p:sp>
        <p:nvSpPr>
          <p:cNvPr id="4" name="Rectangle 3"/>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24278"/>
            <a:ext cx="6477000" cy="1077218"/>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Uncertainty, Opportunity &amp; Threat</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371600"/>
            <a:ext cx="8534400" cy="4572000"/>
          </a:xfrm>
          <a:prstGeom prst="rect">
            <a:avLst/>
          </a:prstGeom>
        </p:spPr>
        <p:txBody>
          <a:bodyPr/>
          <a:lstStyle/>
          <a:p>
            <a:pPr marL="457200" indent="-457200">
              <a:buFont typeface="Arial" pitchFamily="34" charset="0"/>
              <a:buChar char="•"/>
            </a:pPr>
            <a:r>
              <a:rPr lang="en-US" sz="2800" kern="0" dirty="0" smtClean="0">
                <a:solidFill>
                  <a:schemeClr val="accent1">
                    <a:lumMod val="50000"/>
                  </a:schemeClr>
                </a:solidFill>
                <a:latin typeface="+mn-lt"/>
                <a:cs typeface="+mn-cs"/>
              </a:rPr>
              <a:t>Uncertainty, opportunity and risk (threat) are </a:t>
            </a:r>
            <a:r>
              <a:rPr lang="en-US" sz="2800" b="1" i="1" kern="0" dirty="0" smtClean="0">
                <a:solidFill>
                  <a:schemeClr val="accent1">
                    <a:lumMod val="50000"/>
                  </a:schemeClr>
                </a:solidFill>
                <a:latin typeface="+mn-lt"/>
                <a:cs typeface="+mn-cs"/>
              </a:rPr>
              <a:t>closely allied</a:t>
            </a:r>
            <a:r>
              <a:rPr lang="en-US" sz="2800" kern="0" dirty="0" smtClean="0">
                <a:solidFill>
                  <a:schemeClr val="accent1">
                    <a:lumMod val="50000"/>
                  </a:schemeClr>
                </a:solidFill>
                <a:latin typeface="+mn-lt"/>
                <a:cs typeface="+mn-cs"/>
              </a:rPr>
              <a:t>. </a:t>
            </a:r>
          </a:p>
          <a:p>
            <a:pPr marL="457200" indent="-457200">
              <a:buFont typeface="Arial" pitchFamily="34" charset="0"/>
              <a:buChar char="•"/>
            </a:pPr>
            <a:r>
              <a:rPr lang="en-US" sz="2800" kern="0" dirty="0" smtClean="0">
                <a:solidFill>
                  <a:schemeClr val="accent1">
                    <a:lumMod val="50000"/>
                  </a:schemeClr>
                </a:solidFill>
                <a:latin typeface="+mn-lt"/>
                <a:cs typeface="+mn-cs"/>
              </a:rPr>
              <a:t>Unknowns about the future may turn out to be either </a:t>
            </a:r>
            <a:r>
              <a:rPr lang="en-US" sz="2800" b="1" i="1" kern="0" dirty="0" smtClean="0">
                <a:solidFill>
                  <a:schemeClr val="accent1">
                    <a:lumMod val="50000"/>
                  </a:schemeClr>
                </a:solidFill>
                <a:latin typeface="+mn-lt"/>
                <a:cs typeface="+mn-cs"/>
              </a:rPr>
              <a:t>favorable or unfavorable</a:t>
            </a:r>
          </a:p>
          <a:p>
            <a:pPr marL="457200" indent="-457200">
              <a:buFont typeface="Arial" pitchFamily="34" charset="0"/>
              <a:buChar char="•"/>
            </a:pPr>
            <a:r>
              <a:rPr lang="en-US" sz="2800" kern="0" dirty="0" smtClean="0">
                <a:solidFill>
                  <a:schemeClr val="accent1">
                    <a:lumMod val="50000"/>
                  </a:schemeClr>
                </a:solidFill>
                <a:latin typeface="+mn-lt"/>
                <a:cs typeface="+mn-cs"/>
              </a:rPr>
              <a:t>Lack of knowledge of future events constitutes </a:t>
            </a:r>
            <a:r>
              <a:rPr lang="en-US" sz="2800" b="1" i="1" kern="0" dirty="0" smtClean="0">
                <a:solidFill>
                  <a:schemeClr val="accent1">
                    <a:lumMod val="50000"/>
                  </a:schemeClr>
                </a:solidFill>
                <a:latin typeface="+mn-lt"/>
                <a:cs typeface="+mn-cs"/>
              </a:rPr>
              <a:t>uncertainty</a:t>
            </a:r>
            <a:r>
              <a:rPr lang="en-US" sz="2800" kern="0" dirty="0" smtClean="0">
                <a:solidFill>
                  <a:schemeClr val="accent1">
                    <a:lumMod val="50000"/>
                  </a:schemeClr>
                </a:solidFill>
                <a:latin typeface="+mn-lt"/>
                <a:cs typeface="+mn-cs"/>
              </a:rPr>
              <a:t> </a:t>
            </a:r>
          </a:p>
          <a:p>
            <a:pPr marL="457200" indent="-457200">
              <a:buFont typeface="Arial" pitchFamily="34" charset="0"/>
              <a:buChar char="•"/>
            </a:pPr>
            <a:r>
              <a:rPr lang="en-US" sz="2800" kern="0" dirty="0" smtClean="0">
                <a:solidFill>
                  <a:schemeClr val="accent1">
                    <a:lumMod val="50000"/>
                  </a:schemeClr>
                </a:solidFill>
                <a:latin typeface="+mn-lt"/>
                <a:cs typeface="+mn-cs"/>
              </a:rPr>
              <a:t>Uncertainty is simply the </a:t>
            </a:r>
            <a:r>
              <a:rPr lang="en-US" sz="2800" b="1" i="1" kern="0" dirty="0" smtClean="0">
                <a:solidFill>
                  <a:schemeClr val="accent1">
                    <a:lumMod val="50000"/>
                  </a:schemeClr>
                </a:solidFill>
                <a:latin typeface="+mn-lt"/>
                <a:cs typeface="+mn-cs"/>
              </a:rPr>
              <a:t>set of all possible outcomes</a:t>
            </a:r>
            <a:r>
              <a:rPr lang="en-US" sz="2800" kern="0" dirty="0" smtClean="0">
                <a:solidFill>
                  <a:schemeClr val="accent1">
                    <a:lumMod val="50000"/>
                  </a:schemeClr>
                </a:solidFill>
                <a:latin typeface="+mn-lt"/>
                <a:cs typeface="+mn-cs"/>
              </a:rPr>
              <a:t>, both favorable and unfavorable. </a:t>
            </a:r>
          </a:p>
          <a:p>
            <a:pPr marL="457200" indent="-457200">
              <a:buFont typeface="Arial" pitchFamily="34" charset="0"/>
              <a:buChar char="•"/>
            </a:pPr>
            <a:r>
              <a:rPr lang="en-US" sz="2800" kern="0" dirty="0" smtClean="0">
                <a:solidFill>
                  <a:schemeClr val="accent1">
                    <a:lumMod val="50000"/>
                  </a:schemeClr>
                </a:solidFill>
                <a:latin typeface="+mn-lt"/>
                <a:cs typeface="+mn-cs"/>
              </a:rPr>
              <a:t>The probability of those outcomes which are favorable may be viewed as </a:t>
            </a:r>
            <a:r>
              <a:rPr lang="en-US" sz="2800" b="1" i="1" kern="0" dirty="0" smtClean="0">
                <a:solidFill>
                  <a:schemeClr val="accent1">
                    <a:lumMod val="50000"/>
                  </a:schemeClr>
                </a:solidFill>
                <a:latin typeface="+mn-lt"/>
                <a:cs typeface="+mn-cs"/>
              </a:rPr>
              <a:t>opportunity</a:t>
            </a:r>
          </a:p>
          <a:p>
            <a:pPr marL="457200" indent="-457200">
              <a:buFont typeface="Arial" pitchFamily="34" charset="0"/>
              <a:buChar char="•"/>
            </a:pPr>
            <a:r>
              <a:rPr lang="en-US" sz="2800" kern="0" dirty="0" smtClean="0">
                <a:solidFill>
                  <a:schemeClr val="accent1">
                    <a:lumMod val="50000"/>
                  </a:schemeClr>
                </a:solidFill>
                <a:latin typeface="+mn-lt"/>
                <a:cs typeface="+mn-cs"/>
              </a:rPr>
              <a:t>The probability of those outcomes which are unfavorable represent </a:t>
            </a:r>
            <a:r>
              <a:rPr lang="en-US" sz="2800" b="1" i="1" kern="0" dirty="0" smtClean="0">
                <a:solidFill>
                  <a:schemeClr val="accent1">
                    <a:lumMod val="50000"/>
                  </a:schemeClr>
                </a:solidFill>
                <a:latin typeface="+mn-lt"/>
                <a:cs typeface="+mn-cs"/>
              </a:rPr>
              <a:t>risk (threat).</a:t>
            </a:r>
          </a:p>
          <a:p>
            <a:endParaRPr lang="en-US" sz="2800" kern="0" dirty="0" smtClean="0">
              <a:solidFill>
                <a:schemeClr val="accent1">
                  <a:lumMod val="50000"/>
                </a:schemeClr>
              </a:solidFill>
              <a:latin typeface="+mn-lt"/>
              <a:cs typeface="+mn-cs"/>
            </a:endParaRPr>
          </a:p>
        </p:txBody>
      </p:sp>
      <p:sp>
        <p:nvSpPr>
          <p:cNvPr id="4" name="Rectangle 3"/>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24278"/>
            <a:ext cx="6477000" cy="1077218"/>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Uncertainty, Opportunity &amp; Threat</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4" name="Rectangle 3"/>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pic>
        <p:nvPicPr>
          <p:cNvPr id="34818" name="Picture 2"/>
          <p:cNvPicPr>
            <a:picLocks noChangeAspect="1" noChangeArrowheads="1"/>
          </p:cNvPicPr>
          <p:nvPr/>
        </p:nvPicPr>
        <p:blipFill>
          <a:blip r:embed="rId3" cstate="print"/>
          <a:srcRect/>
          <a:stretch>
            <a:fillRect/>
          </a:stretch>
        </p:blipFill>
        <p:spPr bwMode="auto">
          <a:xfrm>
            <a:off x="457201" y="1422483"/>
            <a:ext cx="8381999" cy="4911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24278"/>
            <a:ext cx="6477000" cy="1077218"/>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Uncertainty, Opportunity &amp; Threat</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4" name="Rectangle 3"/>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Content Placeholder 2"/>
          <p:cNvSpPr txBox="1">
            <a:spLocks/>
          </p:cNvSpPr>
          <p:nvPr/>
        </p:nvSpPr>
        <p:spPr>
          <a:xfrm>
            <a:off x="304800" y="1371600"/>
            <a:ext cx="8534400" cy="4572000"/>
          </a:xfrm>
          <a:prstGeom prst="rect">
            <a:avLst/>
          </a:prstGeom>
        </p:spPr>
        <p:txBody>
          <a:bodyPr/>
          <a:lstStyle/>
          <a:p>
            <a:pPr marL="457200" indent="-457200">
              <a:buFont typeface="Arial" pitchFamily="34" charset="0"/>
              <a:buChar char="•"/>
            </a:pPr>
            <a:r>
              <a:rPr lang="en-US" sz="2800" kern="0" dirty="0" smtClean="0">
                <a:solidFill>
                  <a:schemeClr val="accent1">
                    <a:lumMod val="50000"/>
                  </a:schemeClr>
                </a:solidFill>
                <a:latin typeface="+mn-lt"/>
                <a:cs typeface="+mn-cs"/>
              </a:rPr>
              <a:t>Just as risks are associated with pursuing opportunities, so </a:t>
            </a:r>
            <a:r>
              <a:rPr lang="en-US" sz="2800" b="1" i="1" kern="0" dirty="0" smtClean="0">
                <a:solidFill>
                  <a:schemeClr val="accent1">
                    <a:lumMod val="50000"/>
                  </a:schemeClr>
                </a:solidFill>
                <a:latin typeface="+mn-lt"/>
                <a:cs typeface="+mn-cs"/>
              </a:rPr>
              <a:t>opportunities also flow from encountering risks</a:t>
            </a:r>
            <a:r>
              <a:rPr lang="en-US" sz="2800" kern="0" dirty="0" smtClean="0">
                <a:solidFill>
                  <a:schemeClr val="accent1">
                    <a:lumMod val="50000"/>
                  </a:schemeClr>
                </a:solidFill>
                <a:latin typeface="+mn-lt"/>
                <a:cs typeface="+mn-cs"/>
              </a:rPr>
              <a:t>. </a:t>
            </a:r>
          </a:p>
          <a:p>
            <a:pPr marL="457200" indent="-457200">
              <a:buFont typeface="Arial" pitchFamily="34" charset="0"/>
              <a:buChar char="•"/>
            </a:pPr>
            <a:r>
              <a:rPr lang="en-US" sz="2800" kern="0" dirty="0" smtClean="0">
                <a:solidFill>
                  <a:schemeClr val="accent1">
                    <a:lumMod val="50000"/>
                  </a:schemeClr>
                </a:solidFill>
                <a:latin typeface="+mn-lt"/>
                <a:cs typeface="+mn-cs"/>
              </a:rPr>
              <a:t>Many risks, with a little foresight and ingenuity, be </a:t>
            </a:r>
            <a:r>
              <a:rPr lang="en-US" sz="2800" b="1" i="1" kern="0" dirty="0" smtClean="0">
                <a:solidFill>
                  <a:schemeClr val="accent1">
                    <a:lumMod val="50000"/>
                  </a:schemeClr>
                </a:solidFill>
                <a:latin typeface="+mn-lt"/>
                <a:cs typeface="+mn-cs"/>
              </a:rPr>
              <a:t>turned into an opportunity</a:t>
            </a:r>
            <a:r>
              <a:rPr lang="en-US" sz="2800" kern="0" dirty="0" smtClean="0">
                <a:solidFill>
                  <a:schemeClr val="accent1">
                    <a:lumMod val="50000"/>
                  </a:schemeClr>
                </a:solidFill>
                <a:latin typeface="+mn-lt"/>
                <a:cs typeface="+mn-cs"/>
              </a:rPr>
              <a:t>! </a:t>
            </a:r>
          </a:p>
          <a:p>
            <a:pPr marL="457200" indent="-457200">
              <a:buFont typeface="Arial" pitchFamily="34" charset="0"/>
              <a:buChar char="•"/>
            </a:pPr>
            <a:r>
              <a:rPr lang="en-US" sz="2800" kern="0" dirty="0" smtClean="0">
                <a:solidFill>
                  <a:schemeClr val="accent1">
                    <a:lumMod val="50000"/>
                  </a:schemeClr>
                </a:solidFill>
                <a:latin typeface="+mn-lt"/>
                <a:cs typeface="+mn-cs"/>
              </a:rPr>
              <a:t>Risks are often ignored and such opportunities are </a:t>
            </a:r>
            <a:r>
              <a:rPr lang="en-US" sz="2800" b="1" i="1" kern="0" dirty="0" smtClean="0">
                <a:solidFill>
                  <a:schemeClr val="accent1">
                    <a:lumMod val="50000"/>
                  </a:schemeClr>
                </a:solidFill>
                <a:latin typeface="+mn-lt"/>
                <a:cs typeface="+mn-cs"/>
              </a:rPr>
              <a:t>overlooked</a:t>
            </a:r>
            <a:r>
              <a:rPr lang="en-US" sz="2800" kern="0" dirty="0" smtClean="0">
                <a:solidFill>
                  <a:schemeClr val="accent1">
                    <a:lumMod val="50000"/>
                  </a:schemeClr>
                </a:solidFill>
                <a:latin typeface="+mn-lt"/>
                <a:cs typeface="+mn-cs"/>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24278"/>
            <a:ext cx="6477000" cy="1077218"/>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Uncertainty, Opportunity &amp; Threat</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4" name="Rectangle 3"/>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Content Placeholder 2"/>
          <p:cNvSpPr txBox="1">
            <a:spLocks/>
          </p:cNvSpPr>
          <p:nvPr/>
        </p:nvSpPr>
        <p:spPr>
          <a:xfrm>
            <a:off x="304800" y="1371600"/>
            <a:ext cx="8534400" cy="4572000"/>
          </a:xfrm>
          <a:prstGeom prst="rect">
            <a:avLst/>
          </a:prstGeom>
        </p:spPr>
        <p:txBody>
          <a:bodyPr/>
          <a:lstStyle/>
          <a:p>
            <a:pPr marL="457200" indent="-457200">
              <a:buFont typeface="Arial" pitchFamily="34" charset="0"/>
              <a:buChar char="•"/>
            </a:pPr>
            <a:r>
              <a:rPr lang="en-US" sz="2800" kern="0" dirty="0" smtClean="0">
                <a:solidFill>
                  <a:schemeClr val="accent1">
                    <a:lumMod val="50000"/>
                  </a:schemeClr>
                </a:solidFill>
                <a:latin typeface="+mn-lt"/>
                <a:cs typeface="+mn-cs"/>
              </a:rPr>
              <a:t>The </a:t>
            </a:r>
            <a:r>
              <a:rPr lang="en-US" sz="2800" b="1" i="1" kern="0" dirty="0" smtClean="0">
                <a:solidFill>
                  <a:schemeClr val="accent1">
                    <a:lumMod val="50000"/>
                  </a:schemeClr>
                </a:solidFill>
                <a:latin typeface="+mn-lt"/>
                <a:cs typeface="+mn-cs"/>
              </a:rPr>
              <a:t>goal </a:t>
            </a:r>
            <a:r>
              <a:rPr lang="en-US" sz="2800" kern="0" dirty="0" smtClean="0">
                <a:solidFill>
                  <a:schemeClr val="accent1">
                    <a:lumMod val="50000"/>
                  </a:schemeClr>
                </a:solidFill>
                <a:latin typeface="+mn-lt"/>
                <a:cs typeface="+mn-cs"/>
              </a:rPr>
              <a:t>of project risk management is to move uncertainty away from risk and towards opportunity. </a:t>
            </a:r>
          </a:p>
          <a:p>
            <a:pPr marL="457200" indent="-457200">
              <a:buFont typeface="Arial" pitchFamily="34" charset="0"/>
              <a:buChar char="•"/>
            </a:pPr>
            <a:r>
              <a:rPr lang="en-US" sz="2800" b="1" i="1" kern="0" dirty="0" smtClean="0">
                <a:solidFill>
                  <a:schemeClr val="accent1">
                    <a:lumMod val="50000"/>
                  </a:schemeClr>
                </a:solidFill>
                <a:latin typeface="+mn-lt"/>
                <a:cs typeface="+mn-cs"/>
              </a:rPr>
              <a:t>Net project risk </a:t>
            </a:r>
            <a:r>
              <a:rPr lang="en-US" sz="2800" kern="0" dirty="0" smtClean="0">
                <a:solidFill>
                  <a:schemeClr val="accent1">
                    <a:lumMod val="50000"/>
                  </a:schemeClr>
                </a:solidFill>
                <a:latin typeface="+mn-lt"/>
                <a:cs typeface="+mn-cs"/>
              </a:rPr>
              <a:t>- the cumulative net effect of the chances of both adverse and favorable consequences affecting project objectives.</a:t>
            </a:r>
          </a:p>
          <a:p>
            <a:pPr marL="457200" indent="-457200">
              <a:buFont typeface="Arial" pitchFamily="34" charset="0"/>
              <a:buChar char="•"/>
            </a:pPr>
            <a:endParaRPr lang="en-US" sz="2800" kern="0" dirty="0" smtClean="0">
              <a:solidFill>
                <a:schemeClr val="accent1">
                  <a:lumMod val="50000"/>
                </a:schemeClr>
              </a:solidFill>
              <a:latin typeface="+mn-lt"/>
              <a:cs typeface="+mn-cs"/>
            </a:endParaRPr>
          </a:p>
          <a:p>
            <a:endParaRPr lang="en-US" sz="2800" kern="0" dirty="0" smtClean="0">
              <a:solidFill>
                <a:schemeClr val="accent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THE NATURE OF</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marL="457200" indent="-457200">
              <a:buFont typeface="Arial" pitchFamily="34" charset="0"/>
              <a:buChar char="•"/>
            </a:pPr>
            <a:r>
              <a:rPr lang="en-US" sz="2400" kern="0" dirty="0" smtClean="0">
                <a:solidFill>
                  <a:schemeClr val="accent1">
                    <a:lumMod val="50000"/>
                  </a:schemeClr>
                </a:solidFill>
                <a:latin typeface="+mn-lt"/>
                <a:cs typeface="+mn-cs"/>
              </a:rPr>
              <a:t>Risks are considered highly chancy and hazardous.</a:t>
            </a:r>
          </a:p>
          <a:p>
            <a:pPr marL="457200" indent="-457200">
              <a:buFont typeface="Arial" pitchFamily="34" charset="0"/>
              <a:buChar char="•"/>
            </a:pPr>
            <a:r>
              <a:rPr lang="en-US" sz="2400" kern="0" dirty="0" smtClean="0">
                <a:solidFill>
                  <a:schemeClr val="accent1">
                    <a:lumMod val="50000"/>
                  </a:schemeClr>
                </a:solidFill>
                <a:latin typeface="+mn-lt"/>
                <a:cs typeface="+mn-cs"/>
              </a:rPr>
              <a:t>Risks are so commonplace in everyday life.</a:t>
            </a:r>
          </a:p>
          <a:p>
            <a:pPr marL="914400" lvl="1" indent="-457200">
              <a:buFont typeface="Arial" pitchFamily="34" charset="0"/>
              <a:buChar char="•"/>
            </a:pPr>
            <a:r>
              <a:rPr lang="en-US" sz="2400" kern="0" dirty="0" smtClean="0">
                <a:solidFill>
                  <a:schemeClr val="accent1">
                    <a:lumMod val="50000"/>
                  </a:schemeClr>
                </a:solidFill>
                <a:latin typeface="+mn-lt"/>
                <a:cs typeface="+mn-cs"/>
              </a:rPr>
              <a:t>We “take a chance” – </a:t>
            </a:r>
            <a:r>
              <a:rPr lang="en-US" sz="2400" b="1" i="1" kern="0" dirty="0" smtClean="0">
                <a:solidFill>
                  <a:schemeClr val="accent1">
                    <a:lumMod val="50000"/>
                  </a:schemeClr>
                </a:solidFill>
                <a:latin typeface="+mn-lt"/>
                <a:cs typeface="+mn-cs"/>
              </a:rPr>
              <a:t>increase the risk</a:t>
            </a:r>
          </a:p>
          <a:p>
            <a:pPr marL="914400" lvl="1" indent="-457200">
              <a:buFont typeface="Arial" pitchFamily="34" charset="0"/>
              <a:buChar char="•"/>
            </a:pPr>
            <a:r>
              <a:rPr lang="en-US" sz="2400" kern="0" dirty="0" smtClean="0">
                <a:solidFill>
                  <a:schemeClr val="accent1">
                    <a:lumMod val="50000"/>
                  </a:schemeClr>
                </a:solidFill>
                <a:latin typeface="+mn-lt"/>
                <a:cs typeface="+mn-cs"/>
              </a:rPr>
              <a:t>We take alternative routes – </a:t>
            </a:r>
            <a:r>
              <a:rPr lang="en-US" sz="2400" b="1" i="1" kern="0" dirty="0" smtClean="0">
                <a:solidFill>
                  <a:schemeClr val="accent1">
                    <a:lumMod val="50000"/>
                  </a:schemeClr>
                </a:solidFill>
                <a:latin typeface="+mn-lt"/>
                <a:cs typeface="+mn-cs"/>
              </a:rPr>
              <a:t>risk reduced by trading off time and energy</a:t>
            </a:r>
            <a:endParaRPr lang="en-US" sz="2400" kern="0" dirty="0" smtClean="0">
              <a:solidFill>
                <a:schemeClr val="accent1">
                  <a:lumMod val="50000"/>
                </a:schemeClr>
              </a:solidFill>
              <a:latin typeface="+mn-lt"/>
              <a:cs typeface="+mn-cs"/>
            </a:endParaRPr>
          </a:p>
          <a:p>
            <a:pPr marL="914400" lvl="1" indent="-457200">
              <a:buFont typeface="Arial" pitchFamily="34" charset="0"/>
              <a:buChar char="•"/>
            </a:pPr>
            <a:r>
              <a:rPr lang="en-US" sz="2400" kern="0" dirty="0" smtClean="0">
                <a:solidFill>
                  <a:schemeClr val="accent1">
                    <a:lumMod val="50000"/>
                  </a:schemeClr>
                </a:solidFill>
                <a:latin typeface="+mn-lt"/>
                <a:cs typeface="+mn-cs"/>
              </a:rPr>
              <a:t>We admonish children from going near the road – </a:t>
            </a:r>
            <a:r>
              <a:rPr lang="en-US" sz="2400" b="1" i="1" kern="0" dirty="0" smtClean="0">
                <a:solidFill>
                  <a:schemeClr val="accent1">
                    <a:lumMod val="50000"/>
                  </a:schemeClr>
                </a:solidFill>
                <a:latin typeface="+mn-lt"/>
                <a:cs typeface="+mn-cs"/>
              </a:rPr>
              <a:t>risk identification and avoidance</a:t>
            </a:r>
          </a:p>
          <a:p>
            <a:pPr marL="914400" lvl="1" indent="-457200">
              <a:buFont typeface="Arial" pitchFamily="34" charset="0"/>
              <a:buChar char="•"/>
            </a:pPr>
            <a:r>
              <a:rPr lang="en-US" sz="2400" kern="0" dirty="0" smtClean="0">
                <a:solidFill>
                  <a:schemeClr val="accent1">
                    <a:lumMod val="50000"/>
                  </a:schemeClr>
                </a:solidFill>
                <a:latin typeface="+mn-lt"/>
                <a:cs typeface="+mn-cs"/>
              </a:rPr>
              <a:t>We teach them how to cross road or direct them to school crossing guard - </a:t>
            </a:r>
            <a:r>
              <a:rPr lang="en-US" sz="2400" b="1" i="1" kern="0" dirty="0" smtClean="0">
                <a:solidFill>
                  <a:schemeClr val="accent1">
                    <a:lumMod val="50000"/>
                  </a:schemeClr>
                </a:solidFill>
                <a:latin typeface="+mn-lt"/>
                <a:cs typeface="+mn-cs"/>
              </a:rPr>
              <a:t>Risk assessment and planning or shift of responsibility</a:t>
            </a:r>
          </a:p>
          <a:p>
            <a:pPr marL="914400" lvl="1" indent="-457200">
              <a:buFont typeface="Arial" pitchFamily="34" charset="0"/>
              <a:buChar char="•"/>
            </a:pPr>
            <a:r>
              <a:rPr lang="en-US" sz="2400" kern="0" dirty="0" smtClean="0">
                <a:solidFill>
                  <a:schemeClr val="accent1">
                    <a:lumMod val="50000"/>
                  </a:schemeClr>
                </a:solidFill>
                <a:latin typeface="+mn-lt"/>
                <a:cs typeface="+mn-cs"/>
              </a:rPr>
              <a:t>We ask them “how they got on?” – </a:t>
            </a:r>
            <a:r>
              <a:rPr lang="en-US" sz="2400" b="1" i="1" kern="0" dirty="0" smtClean="0">
                <a:solidFill>
                  <a:schemeClr val="accent1">
                    <a:lumMod val="50000"/>
                  </a:schemeClr>
                </a:solidFill>
                <a:latin typeface="+mn-lt"/>
                <a:cs typeface="+mn-cs"/>
              </a:rPr>
              <a:t>information feedback and corrective action</a:t>
            </a:r>
            <a:endParaRPr lang="en-US" sz="2400" kern="0" dirty="0" smtClean="0">
              <a:solidFill>
                <a:schemeClr val="accent1">
                  <a:lumMod val="50000"/>
                </a:schemeClr>
              </a:solidFill>
              <a:latin typeface="+mn-lt"/>
              <a:cs typeface="+mn-cs"/>
            </a:endParaRPr>
          </a:p>
          <a:p>
            <a:pPr marL="914400" lvl="1" indent="-457200">
              <a:buFont typeface="Arial" pitchFamily="34" charset="0"/>
              <a:buChar char="•"/>
            </a:pPr>
            <a:r>
              <a:rPr lang="en-US" sz="2400" kern="0" dirty="0" smtClean="0">
                <a:solidFill>
                  <a:schemeClr val="accent1">
                    <a:lumMod val="50000"/>
                  </a:schemeClr>
                </a:solidFill>
                <a:latin typeface="+mn-lt"/>
                <a:cs typeface="+mn-cs"/>
              </a:rPr>
              <a:t>We make mental note for future - </a:t>
            </a:r>
            <a:r>
              <a:rPr lang="en-US" sz="2400" b="1" i="1" kern="0" dirty="0" smtClean="0">
                <a:solidFill>
                  <a:schemeClr val="accent1">
                    <a:lumMod val="50000"/>
                  </a:schemeClr>
                </a:solidFill>
                <a:latin typeface="+mn-lt"/>
                <a:cs typeface="+mn-cs"/>
              </a:rPr>
              <a:t>Building a data base</a:t>
            </a:r>
          </a:p>
          <a:p>
            <a:pPr marL="457200" indent="-457200">
              <a:buFont typeface="Arial" pitchFamily="34" charset="0"/>
              <a:buChar char="•"/>
            </a:pPr>
            <a:endParaRPr lang="en-US" sz="2400" kern="0" dirty="0" smtClean="0">
              <a:solidFill>
                <a:schemeClr val="accent1">
                  <a:lumMod val="50000"/>
                </a:schemeClr>
              </a:solidFill>
              <a:latin typeface="+mn-lt"/>
              <a:cs typeface="+mn-cs"/>
            </a:endParaRPr>
          </a:p>
          <a:p>
            <a:pPr marL="457200" indent="-457200">
              <a:buFont typeface="Arial" pitchFamily="34" charset="0"/>
              <a:buChar char="•"/>
            </a:pPr>
            <a:endParaRPr lang="en-US" sz="24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92553" y="6477000"/>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IS PROACTIVE</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marL="457200" indent="-457200">
              <a:buFont typeface="Arial" pitchFamily="34" charset="0"/>
              <a:buChar char="•"/>
            </a:pPr>
            <a:r>
              <a:rPr lang="en-US" sz="2400" kern="0" dirty="0" smtClean="0">
                <a:solidFill>
                  <a:schemeClr val="accent1">
                    <a:lumMod val="50000"/>
                  </a:schemeClr>
                </a:solidFill>
                <a:latin typeface="+mn-lt"/>
                <a:cs typeface="+mn-cs"/>
              </a:rPr>
              <a:t>Risk processes are not  like traditional processes – input, process, output and feedback loop, but they deal with </a:t>
            </a:r>
            <a:r>
              <a:rPr lang="en-US" sz="2400" b="1" i="1" kern="0" dirty="0" smtClean="0">
                <a:solidFill>
                  <a:schemeClr val="accent1">
                    <a:lumMod val="50000"/>
                  </a:schemeClr>
                </a:solidFill>
                <a:latin typeface="+mn-lt"/>
                <a:cs typeface="+mn-cs"/>
              </a:rPr>
              <a:t>uncertainty, probability, unpredictability </a:t>
            </a:r>
            <a:r>
              <a:rPr lang="en-US" sz="2400" kern="0" dirty="0" smtClean="0">
                <a:solidFill>
                  <a:schemeClr val="accent1">
                    <a:lumMod val="50000"/>
                  </a:schemeClr>
                </a:solidFill>
                <a:latin typeface="+mn-lt"/>
                <a:cs typeface="+mn-cs"/>
              </a:rPr>
              <a:t>and </a:t>
            </a:r>
            <a:r>
              <a:rPr lang="en-US" sz="2400" b="1" i="1" kern="0" dirty="0" smtClean="0">
                <a:solidFill>
                  <a:schemeClr val="accent1">
                    <a:lumMod val="50000"/>
                  </a:schemeClr>
                </a:solidFill>
                <a:latin typeface="+mn-lt"/>
                <a:cs typeface="+mn-cs"/>
              </a:rPr>
              <a:t>contingent planning.</a:t>
            </a:r>
          </a:p>
          <a:p>
            <a:pPr marL="457200" indent="-457200">
              <a:buFont typeface="Arial" pitchFamily="34" charset="0"/>
              <a:buChar char="•"/>
            </a:pPr>
            <a:r>
              <a:rPr lang="en-US" sz="2400" kern="0" dirty="0" smtClean="0">
                <a:solidFill>
                  <a:schemeClr val="accent1">
                    <a:lumMod val="50000"/>
                  </a:schemeClr>
                </a:solidFill>
                <a:latin typeface="+mn-lt"/>
                <a:cs typeface="+mn-cs"/>
              </a:rPr>
              <a:t>Management implies complete control of events but Risk management  is </a:t>
            </a:r>
            <a:r>
              <a:rPr lang="en-US" sz="2400" b="1" i="1" kern="0" dirty="0" smtClean="0">
                <a:solidFill>
                  <a:schemeClr val="accent1">
                    <a:lumMod val="50000"/>
                  </a:schemeClr>
                </a:solidFill>
                <a:latin typeface="+mn-lt"/>
                <a:cs typeface="+mn-cs"/>
              </a:rPr>
              <a:t>advanced preparation </a:t>
            </a:r>
            <a:r>
              <a:rPr lang="en-US" sz="2400" kern="0" dirty="0" smtClean="0">
                <a:solidFill>
                  <a:schemeClr val="accent1">
                    <a:lumMod val="50000"/>
                  </a:schemeClr>
                </a:solidFill>
                <a:latin typeface="+mn-lt"/>
                <a:cs typeface="+mn-cs"/>
              </a:rPr>
              <a:t>for possible future events.</a:t>
            </a:r>
          </a:p>
          <a:p>
            <a:pPr marL="914400" lvl="1" indent="-457200">
              <a:buFont typeface="Arial" pitchFamily="34" charset="0"/>
              <a:buChar char="•"/>
            </a:pPr>
            <a:r>
              <a:rPr lang="en-US" sz="2400" kern="0" dirty="0" smtClean="0">
                <a:solidFill>
                  <a:schemeClr val="accent1">
                    <a:lumMod val="50000"/>
                  </a:schemeClr>
                </a:solidFill>
                <a:latin typeface="+mn-lt"/>
                <a:cs typeface="+mn-cs"/>
              </a:rPr>
              <a:t>Crisis Management - </a:t>
            </a:r>
            <a:r>
              <a:rPr lang="en-US" sz="2400" b="1" i="1" kern="0" dirty="0" smtClean="0">
                <a:solidFill>
                  <a:schemeClr val="accent1">
                    <a:lumMod val="50000"/>
                  </a:schemeClr>
                </a:solidFill>
                <a:latin typeface="+mn-lt"/>
                <a:cs typeface="+mn-cs"/>
              </a:rPr>
              <a:t>Reactive Mode</a:t>
            </a:r>
          </a:p>
          <a:p>
            <a:pPr marL="914400" lvl="1" indent="-457200">
              <a:buFont typeface="Arial" pitchFamily="34" charset="0"/>
              <a:buChar char="•"/>
            </a:pPr>
            <a:r>
              <a:rPr lang="en-US" sz="2400" kern="0" dirty="0" smtClean="0">
                <a:solidFill>
                  <a:schemeClr val="accent1">
                    <a:lumMod val="50000"/>
                  </a:schemeClr>
                </a:solidFill>
                <a:latin typeface="+mn-lt"/>
                <a:cs typeface="+mn-cs"/>
              </a:rPr>
              <a:t>Anticipation and Planning - </a:t>
            </a:r>
            <a:r>
              <a:rPr lang="en-US" sz="2400" b="1" i="1" kern="0" dirty="0" smtClean="0">
                <a:solidFill>
                  <a:schemeClr val="accent1">
                    <a:lumMod val="50000"/>
                  </a:schemeClr>
                </a:solidFill>
                <a:latin typeface="+mn-lt"/>
                <a:cs typeface="+mn-cs"/>
              </a:rPr>
              <a:t>Proactive Mode</a:t>
            </a:r>
          </a:p>
          <a:p>
            <a:pPr>
              <a:buFont typeface="Arial" pitchFamily="34" charset="0"/>
              <a:buChar char="•"/>
            </a:pPr>
            <a:endParaRPr lang="en-US" sz="2000" kern="0" dirty="0" smtClean="0">
              <a:solidFill>
                <a:schemeClr val="accent1">
                  <a:lumMod val="50000"/>
                </a:schemeClr>
              </a:solidFill>
              <a:latin typeface="+mn-lt"/>
              <a:cs typeface="+mn-cs"/>
            </a:endParaRPr>
          </a:p>
          <a:p>
            <a:pPr>
              <a:buFont typeface="Arial" pitchFamily="34" charset="0"/>
              <a:buChar char="•"/>
            </a:pPr>
            <a:endParaRPr lang="en-US" sz="2000" kern="0" dirty="0" smtClean="0">
              <a:solidFill>
                <a:schemeClr val="accent1">
                  <a:lumMod val="50000"/>
                </a:schemeClr>
              </a:solidFill>
              <a:latin typeface="+mn-lt"/>
              <a:cs typeface="+mn-cs"/>
            </a:endParaRPr>
          </a:p>
          <a:p>
            <a:pPr>
              <a:buFont typeface="Arial" pitchFamily="34" charset="0"/>
              <a:buChar char="•"/>
            </a:pPr>
            <a:endParaRPr lang="en-US" sz="2000" kern="0" dirty="0" smtClean="0">
              <a:solidFill>
                <a:schemeClr val="accent1">
                  <a:lumMod val="50000"/>
                </a:schemeClr>
              </a:solidFill>
              <a:latin typeface="+mn-lt"/>
              <a:cs typeface="+mn-cs"/>
            </a:endParaRPr>
          </a:p>
          <a:p>
            <a:pPr>
              <a:buFont typeface="Arial" pitchFamily="34" charset="0"/>
              <a:buChar char="•"/>
            </a:pPr>
            <a:endParaRPr lang="en-US" sz="20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IS PROACTIVE</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400" kern="0" dirty="0" smtClean="0">
                <a:solidFill>
                  <a:schemeClr val="accent1">
                    <a:lumMod val="50000"/>
                  </a:schemeClr>
                </a:solidFill>
                <a:latin typeface="+mn-lt"/>
                <a:cs typeface="+mn-cs"/>
              </a:rPr>
              <a:t>Consider, you are at risk of being shot at. You have four options.</a:t>
            </a:r>
          </a:p>
          <a:p>
            <a:endParaRPr lang="en-US" sz="2400" kern="0" dirty="0" smtClean="0">
              <a:solidFill>
                <a:schemeClr val="accent1">
                  <a:lumMod val="50000"/>
                </a:schemeClr>
              </a:solidFill>
              <a:latin typeface="+mn-lt"/>
              <a:cs typeface="+mn-cs"/>
            </a:endParaRPr>
          </a:p>
          <a:p>
            <a:r>
              <a:rPr lang="en-US" sz="2400" b="1" kern="0" dirty="0" smtClean="0">
                <a:solidFill>
                  <a:schemeClr val="accent1">
                    <a:lumMod val="50000"/>
                  </a:schemeClr>
                </a:solidFill>
                <a:latin typeface="+mn-lt"/>
                <a:cs typeface="+mn-cs"/>
              </a:rPr>
              <a:t>Reactive:</a:t>
            </a:r>
          </a:p>
          <a:p>
            <a:pPr marL="228600" indent="-228600">
              <a:buAutoNum type="arabicPeriod"/>
            </a:pPr>
            <a:r>
              <a:rPr lang="en-US" sz="2400" kern="0" dirty="0" smtClean="0">
                <a:solidFill>
                  <a:schemeClr val="accent1">
                    <a:lumMod val="50000"/>
                  </a:schemeClr>
                </a:solidFill>
                <a:latin typeface="+mn-lt"/>
                <a:cs typeface="+mn-cs"/>
              </a:rPr>
              <a:t>You can move to avoid the bullet.</a:t>
            </a:r>
          </a:p>
          <a:p>
            <a:pPr marL="228600" indent="-228600">
              <a:buAutoNum type="arabicPeriod"/>
            </a:pPr>
            <a:r>
              <a:rPr lang="en-US" sz="2400" kern="0" dirty="0" smtClean="0">
                <a:solidFill>
                  <a:schemeClr val="accent1">
                    <a:lumMod val="50000"/>
                  </a:schemeClr>
                </a:solidFill>
                <a:latin typeface="+mn-lt"/>
                <a:cs typeface="+mn-cs"/>
              </a:rPr>
              <a:t>You can deflect the bullet; or</a:t>
            </a:r>
          </a:p>
          <a:p>
            <a:pPr marL="228600" indent="-228600">
              <a:buAutoNum type="arabicPeriod"/>
            </a:pPr>
            <a:r>
              <a:rPr lang="en-US" sz="2400" kern="0" dirty="0" smtClean="0">
                <a:solidFill>
                  <a:schemeClr val="accent1">
                    <a:lumMod val="50000"/>
                  </a:schemeClr>
                </a:solidFill>
                <a:latin typeface="+mn-lt"/>
                <a:cs typeface="+mn-cs"/>
              </a:rPr>
              <a:t>You can repair the damage done by the bullet.</a:t>
            </a:r>
          </a:p>
          <a:p>
            <a:pPr marL="228600" indent="-228600">
              <a:buNone/>
            </a:pPr>
            <a:endParaRPr lang="en-US" sz="2400" kern="0" dirty="0" smtClean="0">
              <a:solidFill>
                <a:schemeClr val="accent1">
                  <a:lumMod val="50000"/>
                </a:schemeClr>
              </a:solidFill>
              <a:latin typeface="+mn-lt"/>
              <a:cs typeface="+mn-cs"/>
            </a:endParaRPr>
          </a:p>
          <a:p>
            <a:pPr marL="228600" indent="-228600">
              <a:buNone/>
            </a:pPr>
            <a:r>
              <a:rPr lang="en-US" sz="2400" b="1" kern="0" dirty="0" smtClean="0">
                <a:solidFill>
                  <a:schemeClr val="accent1">
                    <a:lumMod val="50000"/>
                  </a:schemeClr>
                </a:solidFill>
                <a:latin typeface="+mn-lt"/>
                <a:cs typeface="+mn-cs"/>
              </a:rPr>
              <a:t>Proactive:</a:t>
            </a:r>
          </a:p>
          <a:p>
            <a:pPr marL="228600" indent="-228600">
              <a:buNone/>
            </a:pPr>
            <a:r>
              <a:rPr lang="en-US" sz="2400" kern="0" dirty="0" smtClean="0">
                <a:solidFill>
                  <a:schemeClr val="accent1">
                    <a:lumMod val="50000"/>
                  </a:schemeClr>
                </a:solidFill>
                <a:latin typeface="+mn-lt"/>
                <a:cs typeface="+mn-cs"/>
              </a:rPr>
              <a:t>4. You can take steps to avoid being confronted by the  person with the gun.</a:t>
            </a:r>
          </a:p>
          <a:p>
            <a:pPr marL="228600" indent="-228600">
              <a:buNone/>
            </a:pPr>
            <a:r>
              <a:rPr lang="en-US" sz="2400" kern="0" dirty="0" smtClean="0">
                <a:solidFill>
                  <a:schemeClr val="accent1">
                    <a:lumMod val="50000"/>
                  </a:schemeClr>
                </a:solidFill>
                <a:latin typeface="+mn-lt"/>
                <a:cs typeface="+mn-cs"/>
              </a:rPr>
              <a:t>     </a:t>
            </a:r>
          </a:p>
          <a:p>
            <a:r>
              <a:rPr lang="en-US" sz="2400" kern="0" dirty="0" smtClean="0">
                <a:solidFill>
                  <a:schemeClr val="accent1">
                    <a:lumMod val="50000"/>
                  </a:schemeClr>
                </a:solidFill>
                <a:latin typeface="+mn-lt"/>
                <a:cs typeface="+mn-cs"/>
              </a:rPr>
              <a:t>The point is: At no time are you in control of the bullet </a:t>
            </a:r>
            <a:r>
              <a:rPr lang="en-US" sz="2400" b="1" i="1" kern="0" dirty="0" smtClean="0">
                <a:solidFill>
                  <a:srgbClr val="FF0000"/>
                </a:solidFill>
                <a:latin typeface="+mn-lt"/>
                <a:cs typeface="+mn-cs"/>
              </a:rPr>
              <a:t>(the risk event)</a:t>
            </a:r>
          </a:p>
          <a:p>
            <a:pPr marL="228600" indent="-228600">
              <a:buNone/>
            </a:pPr>
            <a:endParaRPr lang="en-US" sz="2400" kern="0" dirty="0" smtClean="0">
              <a:solidFill>
                <a:schemeClr val="accent1">
                  <a:lumMod val="50000"/>
                </a:schemeClr>
              </a:solidFill>
              <a:latin typeface="+mn-lt"/>
              <a:cs typeface="+mn-cs"/>
            </a:endParaRPr>
          </a:p>
          <a:p>
            <a:pPr>
              <a:buFont typeface="Arial" pitchFamily="34" charset="0"/>
              <a:buChar char="•"/>
            </a:pPr>
            <a:endParaRPr lang="en-US" sz="2400" kern="0" dirty="0" smtClean="0">
              <a:solidFill>
                <a:schemeClr val="accent1">
                  <a:lumMod val="50000"/>
                </a:schemeClr>
              </a:solidFill>
              <a:latin typeface="+mn-lt"/>
              <a:cs typeface="+mn-cs"/>
            </a:endParaRPr>
          </a:p>
          <a:p>
            <a:pPr>
              <a:buFont typeface="Arial" pitchFamily="34" charset="0"/>
              <a:buChar char="•"/>
            </a:pPr>
            <a:endParaRPr lang="en-US" sz="2400" kern="0" dirty="0" smtClean="0">
              <a:solidFill>
                <a:schemeClr val="accent1">
                  <a:lumMod val="50000"/>
                </a:schemeClr>
              </a:solidFill>
              <a:latin typeface="+mn-lt"/>
              <a:cs typeface="+mn-cs"/>
            </a:endParaRPr>
          </a:p>
          <a:p>
            <a:pPr>
              <a:buFont typeface="Arial" pitchFamily="34" charset="0"/>
              <a:buChar char="•"/>
            </a:pPr>
            <a:endParaRPr lang="en-US" sz="2400" kern="0" dirty="0" smtClean="0">
              <a:solidFill>
                <a:schemeClr val="accent1">
                  <a:lumMod val="50000"/>
                </a:schemeClr>
              </a:solidFill>
              <a:latin typeface="+mn-lt"/>
              <a:cs typeface="+mn-cs"/>
            </a:endParaRPr>
          </a:p>
          <a:p>
            <a:pPr>
              <a:buFont typeface="Arial" pitchFamily="34" charset="0"/>
              <a:buChar char="•"/>
            </a:pPr>
            <a:endParaRPr lang="en-US" sz="24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2862322"/>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AND DECISION MAKERS</a:t>
            </a:r>
          </a:p>
          <a:p>
            <a:pPr algn="ctr">
              <a:defRPr/>
            </a:pPr>
            <a:endPar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Questions</a:t>
            </a:r>
          </a:p>
        </p:txBody>
      </p:sp>
      <p:sp>
        <p:nvSpPr>
          <p:cNvPr id="3" name="Content Placeholder 2"/>
          <p:cNvSpPr txBox="1">
            <a:spLocks/>
          </p:cNvSpPr>
          <p:nvPr/>
        </p:nvSpPr>
        <p:spPr>
          <a:xfrm>
            <a:off x="304800" y="1371600"/>
            <a:ext cx="8839200" cy="4724400"/>
          </a:xfrm>
          <a:prstGeom prst="rect">
            <a:avLst/>
          </a:prstGeom>
        </p:spPr>
        <p:txBody>
          <a:bodyPr/>
          <a:lstStyle/>
          <a:p>
            <a:r>
              <a:rPr lang="en-US" sz="2400" kern="0" dirty="0" smtClean="0">
                <a:solidFill>
                  <a:schemeClr val="accent1">
                    <a:lumMod val="50000"/>
                  </a:schemeClr>
                </a:solidFill>
                <a:latin typeface="+mn-lt"/>
                <a:cs typeface="+mn-cs"/>
              </a:rPr>
              <a:t>A risk should only be taken when the potential benefit and chances of winning exceed the remedial cost of an unsuccessful decision and chances of losing by a satisfactory margin. </a:t>
            </a:r>
          </a:p>
          <a:p>
            <a:endParaRPr lang="en-US" sz="2400" kern="0" dirty="0" smtClean="0">
              <a:solidFill>
                <a:schemeClr val="accent1">
                  <a:lumMod val="50000"/>
                </a:schemeClr>
              </a:solidFill>
              <a:latin typeface="+mn-lt"/>
              <a:cs typeface="+mn-cs"/>
            </a:endParaRPr>
          </a:p>
          <a:p>
            <a:r>
              <a:rPr lang="en-US" sz="2400" kern="0" dirty="0" smtClean="0">
                <a:solidFill>
                  <a:schemeClr val="accent1">
                    <a:lumMod val="50000"/>
                  </a:schemeClr>
                </a:solidFill>
                <a:latin typeface="+mn-lt"/>
                <a:cs typeface="+mn-cs"/>
              </a:rPr>
              <a:t>Therefore the risk taker should obtain realistic answers to questions such as:-</a:t>
            </a:r>
          </a:p>
          <a:p>
            <a:endParaRPr lang="en-US" sz="2400" b="1" kern="0" dirty="0" smtClean="0">
              <a:solidFill>
                <a:schemeClr val="accent1">
                  <a:lumMod val="50000"/>
                </a:schemeClr>
              </a:solidFill>
              <a:latin typeface="+mn-lt"/>
              <a:cs typeface="+mn-cs"/>
            </a:endParaRPr>
          </a:p>
          <a:p>
            <a:pPr marL="457200" indent="-457200">
              <a:buFont typeface="Arial" pitchFamily="34" charset="0"/>
              <a:buChar char="•"/>
            </a:pPr>
            <a:r>
              <a:rPr lang="en-US" sz="2400" b="1" kern="0" dirty="0" smtClean="0">
                <a:solidFill>
                  <a:schemeClr val="accent1">
                    <a:lumMod val="50000"/>
                  </a:schemeClr>
                </a:solidFill>
                <a:latin typeface="+mn-lt"/>
                <a:cs typeface="+mn-cs"/>
              </a:rPr>
              <a:t>Why should the risk be taken?</a:t>
            </a:r>
          </a:p>
          <a:p>
            <a:pPr marL="457200" indent="-457200">
              <a:buFont typeface="Arial" pitchFamily="34" charset="0"/>
              <a:buChar char="•"/>
            </a:pPr>
            <a:r>
              <a:rPr lang="en-US" sz="2400" b="1" kern="0" dirty="0" smtClean="0">
                <a:solidFill>
                  <a:schemeClr val="accent1">
                    <a:lumMod val="50000"/>
                  </a:schemeClr>
                </a:solidFill>
                <a:latin typeface="+mn-lt"/>
                <a:cs typeface="+mn-cs"/>
              </a:rPr>
              <a:t>What will be gained?</a:t>
            </a:r>
          </a:p>
          <a:p>
            <a:pPr marL="457200" indent="-457200">
              <a:buFont typeface="Arial" pitchFamily="34" charset="0"/>
              <a:buChar char="•"/>
            </a:pPr>
            <a:r>
              <a:rPr lang="en-US" sz="2400" b="1" kern="0" dirty="0" smtClean="0">
                <a:solidFill>
                  <a:schemeClr val="accent1">
                    <a:lumMod val="50000"/>
                  </a:schemeClr>
                </a:solidFill>
                <a:latin typeface="+mn-lt"/>
                <a:cs typeface="+mn-cs"/>
              </a:rPr>
              <a:t>What could be lost?</a:t>
            </a:r>
          </a:p>
          <a:p>
            <a:pPr marL="457200" indent="-457200">
              <a:buFont typeface="Arial" pitchFamily="34" charset="0"/>
              <a:buChar char="•"/>
            </a:pPr>
            <a:r>
              <a:rPr lang="en-US" sz="2400" b="1" kern="0" dirty="0" smtClean="0">
                <a:solidFill>
                  <a:schemeClr val="accent1">
                    <a:lumMod val="50000"/>
                  </a:schemeClr>
                </a:solidFill>
                <a:latin typeface="+mn-lt"/>
                <a:cs typeface="+mn-cs"/>
              </a:rPr>
              <a:t>What are the chances of success (and failure)?</a:t>
            </a:r>
          </a:p>
          <a:p>
            <a:pPr marL="457200" indent="-457200">
              <a:buFont typeface="Arial" pitchFamily="34" charset="0"/>
              <a:buChar char="•"/>
            </a:pPr>
            <a:r>
              <a:rPr lang="en-US" sz="2400" b="1" kern="0" dirty="0" smtClean="0">
                <a:solidFill>
                  <a:schemeClr val="accent1">
                    <a:lumMod val="50000"/>
                  </a:schemeClr>
                </a:solidFill>
                <a:latin typeface="+mn-lt"/>
                <a:cs typeface="+mn-cs"/>
              </a:rPr>
              <a:t>What can be done if the desired result is not achieved?</a:t>
            </a:r>
          </a:p>
          <a:p>
            <a:pPr marL="457200" indent="-457200">
              <a:buFont typeface="Arial" pitchFamily="34" charset="0"/>
              <a:buChar char="•"/>
            </a:pPr>
            <a:r>
              <a:rPr lang="en-US" sz="2400" b="1" kern="0" dirty="0" smtClean="0">
                <a:solidFill>
                  <a:schemeClr val="accent1">
                    <a:lumMod val="50000"/>
                  </a:schemeClr>
                </a:solidFill>
                <a:latin typeface="+mn-lt"/>
                <a:cs typeface="+mn-cs"/>
              </a:rPr>
              <a:t>Is the potential reward worth the risk?</a:t>
            </a:r>
          </a:p>
          <a:p>
            <a:endParaRPr lang="en-US" sz="20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4419600" y="1600200"/>
            <a:ext cx="3442290" cy="4572095"/>
            <a:chOff x="3017520" y="1315858"/>
            <a:chExt cx="3442290" cy="4572095"/>
          </a:xfrm>
          <a:effectLst>
            <a:outerShdw blurRad="342900" dist="254000" dir="7200000" sx="104000" sy="104000" algn="tr" rotWithShape="0">
              <a:prstClr val="black">
                <a:alpha val="30000"/>
              </a:prstClr>
            </a:outerShdw>
          </a:effectLst>
          <a:scene3d>
            <a:camera prst="perspectiveFront" fov="3600000">
              <a:rot lat="20309483" lon="139544" rev="20823190"/>
            </a:camera>
            <a:lightRig rig="soft" dir="t">
              <a:rot lat="0" lon="0" rev="0"/>
            </a:lightRig>
          </a:scene3d>
        </p:grpSpPr>
        <p:pic>
          <p:nvPicPr>
            <p:cNvPr id="7" name="Picture 6" descr="16523613_bird2.jpg"/>
            <p:cNvPicPr>
              <a:picLocks noChangeAspect="1"/>
            </p:cNvPicPr>
            <p:nvPr/>
          </p:nvPicPr>
          <p:blipFill>
            <a:blip r:embed="rId3" cstate="print"/>
            <a:stretch>
              <a:fillRect/>
            </a:stretch>
          </p:blipFill>
          <p:spPr>
            <a:xfrm>
              <a:off x="3017520" y="1316032"/>
              <a:ext cx="3428941" cy="4571921"/>
            </a:xfrm>
            <a:prstGeom prst="snip1Rect">
              <a:avLst>
                <a:gd name="adj" fmla="val 14381"/>
              </a:avLst>
            </a:prstGeom>
            <a:sp3d extrusionH="107950">
              <a:extrusionClr>
                <a:schemeClr val="bg1"/>
              </a:extrusionClr>
            </a:sp3d>
          </p:spPr>
        </p:pic>
        <p:sp>
          <p:nvSpPr>
            <p:cNvPr id="8" name="Right Triangle 7"/>
            <p:cNvSpPr/>
            <p:nvPr/>
          </p:nvSpPr>
          <p:spPr>
            <a:xfrm>
              <a:off x="5953397" y="1315858"/>
              <a:ext cx="506413" cy="506413"/>
            </a:xfrm>
            <a:prstGeom prst="rtTriangle">
              <a:avLst/>
            </a:prstGeom>
            <a:gradFill flip="none" rotWithShape="1">
              <a:gsLst>
                <a:gs pos="47000">
                  <a:schemeClr val="bg1"/>
                </a:gs>
                <a:gs pos="100000">
                  <a:schemeClr val="tx1">
                    <a:lumMod val="65000"/>
                    <a:lumOff val="35000"/>
                  </a:schemeClr>
                </a:gs>
              </a:gsLst>
              <a:lin ang="8100000" scaled="1"/>
              <a:tileRect/>
            </a:gradFill>
            <a:ln>
              <a:noFill/>
            </a:ln>
            <a:effectLst>
              <a:outerShdw blurRad="50800" dist="38100" dir="8100000" algn="tr" rotWithShape="0">
                <a:prstClr val="black">
                  <a:alpha val="40000"/>
                </a:prstClr>
              </a:outerShdw>
            </a:effectLst>
            <a:sp3d extrusionH="10795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5" name="TextBox 14"/>
          <p:cNvSpPr txBox="1"/>
          <p:nvPr/>
        </p:nvSpPr>
        <p:spPr>
          <a:xfrm>
            <a:off x="-10647363" y="5983288"/>
            <a:ext cx="11545888" cy="646112"/>
          </a:xfrm>
          <a:prstGeom prst="rect">
            <a:avLst/>
          </a:prstGeom>
          <a:noFill/>
        </p:spPr>
        <p:txBody>
          <a:bodyPr wrap="none">
            <a:spAutoFit/>
          </a:bodyPr>
          <a:lstStyle/>
          <a:p>
            <a:pPr>
              <a:defRPr/>
            </a:pPr>
            <a:r>
              <a:rPr lang="en-US" sz="3600" b="1" spc="120" dirty="0">
                <a:solidFill>
                  <a:schemeClr val="tx2">
                    <a:lumMod val="50000"/>
                  </a:schemeClr>
                </a:solidFill>
                <a:latin typeface="Gill Sans MT" pitchFamily="34" charset="0"/>
              </a:rPr>
              <a:t>PE, PMP, </a:t>
            </a:r>
            <a:r>
              <a:rPr lang="en-US" sz="3600" b="1" spc="120" dirty="0" err="1">
                <a:solidFill>
                  <a:schemeClr val="tx2">
                    <a:lumMod val="50000"/>
                  </a:schemeClr>
                </a:solidFill>
                <a:latin typeface="Gill Sans MT" pitchFamily="34" charset="0"/>
              </a:rPr>
              <a:t>PgMP</a:t>
            </a:r>
            <a:r>
              <a:rPr lang="en-US" sz="3600" b="1" spc="120" dirty="0">
                <a:solidFill>
                  <a:schemeClr val="tx2">
                    <a:lumMod val="50000"/>
                  </a:schemeClr>
                </a:solidFill>
                <a:latin typeface="Gill Sans MT" pitchFamily="34" charset="0"/>
              </a:rPr>
              <a:t>, PME, MCT, PRINCE2 Practitioner.</a:t>
            </a:r>
          </a:p>
        </p:txBody>
      </p:sp>
      <p:sp>
        <p:nvSpPr>
          <p:cNvPr id="12" name="TextBox 11"/>
          <p:cNvSpPr txBox="1"/>
          <p:nvPr/>
        </p:nvSpPr>
        <p:spPr>
          <a:xfrm>
            <a:off x="-10668000" y="5983288"/>
            <a:ext cx="11506200" cy="646112"/>
          </a:xfrm>
          <a:prstGeom prst="rect">
            <a:avLst/>
          </a:prstGeom>
          <a:noFill/>
        </p:spPr>
        <p:txBody>
          <a:bodyPr>
            <a:spAutoFit/>
          </a:bodyPr>
          <a:lstStyle/>
          <a:p>
            <a:pPr>
              <a:defRPr/>
            </a:pPr>
            <a:r>
              <a:rPr lang="en-US" sz="3600" b="1" spc="120" dirty="0">
                <a:solidFill>
                  <a:schemeClr val="bg1"/>
                </a:solidFill>
                <a:latin typeface="Gill Sans MT" pitchFamily="34" charset="0"/>
                <a:cs typeface="+mn-cs"/>
              </a:rPr>
              <a:t>PE, PMP, </a:t>
            </a:r>
            <a:r>
              <a:rPr lang="en-US" sz="3600" b="1" spc="120" dirty="0" err="1">
                <a:solidFill>
                  <a:schemeClr val="bg1"/>
                </a:solidFill>
                <a:latin typeface="Gill Sans MT" pitchFamily="34" charset="0"/>
                <a:cs typeface="+mn-cs"/>
              </a:rPr>
              <a:t>PgMP</a:t>
            </a:r>
            <a:r>
              <a:rPr lang="en-US" sz="3600" b="1" spc="120" dirty="0">
                <a:solidFill>
                  <a:schemeClr val="bg1"/>
                </a:solidFill>
                <a:latin typeface="Gill Sans MT" pitchFamily="34" charset="0"/>
                <a:cs typeface="+mn-cs"/>
              </a:rPr>
              <a:t>, PME, MCT, PRINCE2 Practitioner. </a:t>
            </a:r>
          </a:p>
        </p:txBody>
      </p:sp>
      <p:sp>
        <p:nvSpPr>
          <p:cNvPr id="9" name="TextBox 8"/>
          <p:cNvSpPr txBox="1"/>
          <p:nvPr/>
        </p:nvSpPr>
        <p:spPr>
          <a:xfrm>
            <a:off x="0" y="1"/>
            <a:ext cx="4114800" cy="923330"/>
          </a:xfrm>
          <a:prstGeom prst="rect">
            <a:avLst/>
          </a:prstGeom>
          <a:noFill/>
        </p:spPr>
        <p:txBody>
          <a:bodyPr>
            <a:spAutoFit/>
            <a:scene3d>
              <a:camera prst="orthographicFront"/>
              <a:lightRig rig="threePt" dir="t"/>
            </a:scene3d>
            <a:sp3d extrusionH="57150">
              <a:bevelT w="38100" h="38100" prst="angle"/>
            </a:sp3d>
          </a:bodyPr>
          <a:lstStyle/>
          <a:p>
            <a:pPr>
              <a:defRPr/>
            </a:pPr>
            <a:r>
              <a:rPr lang="en-US" sz="5400" b="1" spc="200" dirty="0" smtClean="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rPr>
              <a:t>Instructor</a:t>
            </a:r>
            <a:endParaRPr lang="en-US" sz="5400" b="1" spc="200" dirty="0">
              <a:ln w="19050" cmpd="sng">
                <a:noFill/>
                <a:prstDash val="solid"/>
              </a:ln>
              <a:blipFill dpi="0" rotWithShape="1">
                <a:blip r:embed="rId4"/>
                <a:srcRect/>
                <a:stretch>
                  <a:fillRect/>
                </a:stretch>
              </a:blipFill>
              <a:effectLst>
                <a:reflection blurRad="6350" stA="55000" endA="300" endPos="45500" dir="5400000" sy="-100000" algn="bl" rotWithShape="0"/>
              </a:effectLst>
              <a:latin typeface="Franklin Gothic Heavy" pitchFamily="34" charset="0"/>
            </a:endParaRPr>
          </a:p>
        </p:txBody>
      </p:sp>
      <p:sp>
        <p:nvSpPr>
          <p:cNvPr id="11" name="4-Point Star 10"/>
          <p:cNvSpPr/>
          <p:nvPr/>
        </p:nvSpPr>
        <p:spPr>
          <a:xfrm rot="890656">
            <a:off x="-2238" y="12618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4-Point Star 12"/>
          <p:cNvSpPr/>
          <p:nvPr/>
        </p:nvSpPr>
        <p:spPr>
          <a:xfrm rot="890656">
            <a:off x="1944045" y="420043"/>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4-Point Star 13"/>
          <p:cNvSpPr/>
          <p:nvPr/>
        </p:nvSpPr>
        <p:spPr>
          <a:xfrm rot="890656">
            <a:off x="2391943" y="3345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4-Point Star 15"/>
          <p:cNvSpPr/>
          <p:nvPr/>
        </p:nvSpPr>
        <p:spPr>
          <a:xfrm rot="890656">
            <a:off x="493039" y="493041"/>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4-Point Star 16"/>
          <p:cNvSpPr/>
          <p:nvPr/>
        </p:nvSpPr>
        <p:spPr>
          <a:xfrm rot="890656">
            <a:off x="1383005" y="310438"/>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TextBox 17"/>
          <p:cNvSpPr txBox="1"/>
          <p:nvPr/>
        </p:nvSpPr>
        <p:spPr>
          <a:xfrm>
            <a:off x="3048000" y="1371600"/>
            <a:ext cx="5346335" cy="1200329"/>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72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Suhail Iqbal</a:t>
            </a:r>
          </a:p>
        </p:txBody>
      </p:sp>
      <p:sp>
        <p:nvSpPr>
          <p:cNvPr id="19" name="4-Point Star 18"/>
          <p:cNvSpPr/>
          <p:nvPr/>
        </p:nvSpPr>
        <p:spPr>
          <a:xfrm rot="890656">
            <a:off x="3024150" y="1500151"/>
            <a:ext cx="469894" cy="469894"/>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4-Point Star 19"/>
          <p:cNvSpPr/>
          <p:nvPr/>
        </p:nvSpPr>
        <p:spPr>
          <a:xfrm rot="890656">
            <a:off x="7201844" y="1715445"/>
            <a:ext cx="350459" cy="350459"/>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4-Point Star 20"/>
          <p:cNvSpPr/>
          <p:nvPr/>
        </p:nvSpPr>
        <p:spPr>
          <a:xfrm rot="890656">
            <a:off x="8106943" y="1629943"/>
            <a:ext cx="266972" cy="266972"/>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4-Point Star 21"/>
          <p:cNvSpPr/>
          <p:nvPr/>
        </p:nvSpPr>
        <p:spPr>
          <a:xfrm rot="890656">
            <a:off x="4150639" y="2093239"/>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4-Point Star 22"/>
          <p:cNvSpPr/>
          <p:nvPr/>
        </p:nvSpPr>
        <p:spPr>
          <a:xfrm rot="890656">
            <a:off x="5674640" y="1636040"/>
            <a:ext cx="321693" cy="321693"/>
          </a:xfrm>
          <a:prstGeom prst="star4">
            <a:avLst>
              <a:gd name="adj" fmla="val 6656"/>
            </a:avLst>
          </a:prstGeom>
          <a:gradFill flip="none" rotWithShape="1">
            <a:gsLst>
              <a:gs pos="0">
                <a:schemeClr val="bg1"/>
              </a:gs>
              <a:gs pos="63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 name="Picture 2"/>
          <p:cNvPicPr>
            <a:picLocks noChangeAspect="1"/>
          </p:cNvPicPr>
          <p:nvPr/>
        </p:nvPicPr>
        <p:blipFill>
          <a:blip r:embed="rId5"/>
          <a:stretch>
            <a:fillRect/>
          </a:stretch>
        </p:blipFill>
        <p:spPr>
          <a:xfrm>
            <a:off x="161346" y="997160"/>
            <a:ext cx="1550003" cy="1824037"/>
          </a:xfrm>
          <a:prstGeom prst="rect">
            <a:avLst/>
          </a:prstGeom>
        </p:spPr>
      </p:pic>
      <p:pic>
        <p:nvPicPr>
          <p:cNvPr id="4" name="Picture 3"/>
          <p:cNvPicPr>
            <a:picLocks noChangeAspect="1"/>
          </p:cNvPicPr>
          <p:nvPr/>
        </p:nvPicPr>
        <p:blipFill>
          <a:blip r:embed="rId6"/>
          <a:stretch>
            <a:fillRect/>
          </a:stretch>
        </p:blipFill>
        <p:spPr>
          <a:xfrm>
            <a:off x="1775727" y="996289"/>
            <a:ext cx="2111941" cy="463948"/>
          </a:xfrm>
          <a:prstGeom prst="rect">
            <a:avLst/>
          </a:prstGeom>
        </p:spPr>
      </p:pic>
    </p:spTree>
    <p:extLst>
      <p:ext uri="{BB962C8B-B14F-4D97-AF65-F5344CB8AC3E}">
        <p14:creationId xmlns:p14="http://schemas.microsoft.com/office/powerpoint/2010/main" val="1380982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000"/>
                                        <p:tgtEl>
                                          <p:spTgt spid="18"/>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6000" fill="hold"/>
                                        <p:tgtEl>
                                          <p:spTgt spid="12"/>
                                        </p:tgtEl>
                                        <p:attrNameLst>
                                          <p:attrName>ppt_x</p:attrName>
                                        </p:attrNameLst>
                                      </p:cBhvr>
                                      <p:tavLst>
                                        <p:tav tm="0">
                                          <p:val>
                                            <p:strVal val="1+#ppt_w/2"/>
                                          </p:val>
                                        </p:tav>
                                        <p:tav tm="100000">
                                          <p:val>
                                            <p:strVal val="#ppt_x"/>
                                          </p:val>
                                        </p:tav>
                                      </p:tavLst>
                                    </p:anim>
                                    <p:anim calcmode="lin" valueType="num">
                                      <p:cBhvr additive="base">
                                        <p:cTn id="18" dur="16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80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6000" fill="hold"/>
                                        <p:tgtEl>
                                          <p:spTgt spid="15"/>
                                        </p:tgtEl>
                                        <p:attrNameLst>
                                          <p:attrName>ppt_x</p:attrName>
                                        </p:attrNameLst>
                                      </p:cBhvr>
                                      <p:tavLst>
                                        <p:tav tm="0">
                                          <p:val>
                                            <p:strVal val="1+#ppt_w/2"/>
                                          </p:val>
                                        </p:tav>
                                        <p:tav tm="100000">
                                          <p:val>
                                            <p:strVal val="#ppt_x"/>
                                          </p:val>
                                        </p:tav>
                                      </p:tavLst>
                                    </p:anim>
                                    <p:anim calcmode="lin" valueType="num">
                                      <p:cBhvr additive="base">
                                        <p:cTn id="22" dur="16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90"/>
                                          </p:val>
                                        </p:tav>
                                        <p:tav tm="100000">
                                          <p:val>
                                            <p:fltVal val="0"/>
                                          </p:val>
                                        </p:tav>
                                      </p:tavLst>
                                    </p:anim>
                                    <p:animEffect transition="in" filter="fade">
                                      <p:cBhvr>
                                        <p:cTn id="30" dur="500"/>
                                        <p:tgtEl>
                                          <p:spTgt spid="11"/>
                                        </p:tgtEl>
                                      </p:cBhvr>
                                    </p:animEffect>
                                  </p:childTnLst>
                                </p:cTn>
                              </p:par>
                              <p:par>
                                <p:cTn id="31" presetID="31" presetClass="exit" presetSubtype="0" fill="hold" nodeType="withEffect">
                                  <p:stCondLst>
                                    <p:cond delay="700"/>
                                  </p:stCondLst>
                                  <p:iterate type="lt">
                                    <p:tmPct val="5000"/>
                                  </p:iterate>
                                  <p:childTnLst>
                                    <p:anim calcmode="lin" valueType="num">
                                      <p:cBhvr>
                                        <p:cTn id="32" dur="500"/>
                                        <p:tgtEl>
                                          <p:spTgt spid="11"/>
                                        </p:tgtEl>
                                        <p:attrNameLst>
                                          <p:attrName>ppt_w</p:attrName>
                                        </p:attrNameLst>
                                      </p:cBhvr>
                                      <p:tavLst>
                                        <p:tav tm="0">
                                          <p:val>
                                            <p:strVal val="ppt_w"/>
                                          </p:val>
                                        </p:tav>
                                        <p:tav tm="100000">
                                          <p:val>
                                            <p:fltVal val="0"/>
                                          </p:val>
                                        </p:tav>
                                      </p:tavLst>
                                    </p:anim>
                                    <p:anim calcmode="lin" valueType="num">
                                      <p:cBhvr>
                                        <p:cTn id="33" dur="500"/>
                                        <p:tgtEl>
                                          <p:spTgt spid="11"/>
                                        </p:tgtEl>
                                        <p:attrNameLst>
                                          <p:attrName>ppt_h</p:attrName>
                                        </p:attrNameLst>
                                      </p:cBhvr>
                                      <p:tavLst>
                                        <p:tav tm="0">
                                          <p:val>
                                            <p:strVal val="ppt_h"/>
                                          </p:val>
                                        </p:tav>
                                        <p:tav tm="100000">
                                          <p:val>
                                            <p:fltVal val="0"/>
                                          </p:val>
                                        </p:tav>
                                      </p:tavLst>
                                    </p:anim>
                                    <p:anim calcmode="lin" valueType="num">
                                      <p:cBhvr>
                                        <p:cTn id="34" dur="500"/>
                                        <p:tgtEl>
                                          <p:spTgt spid="11"/>
                                        </p:tgtEl>
                                        <p:attrNameLst>
                                          <p:attrName>style.rotation</p:attrName>
                                        </p:attrNameLst>
                                      </p:cBhvr>
                                      <p:tavLst>
                                        <p:tav tm="0">
                                          <p:val>
                                            <p:fltVal val="0"/>
                                          </p:val>
                                        </p:tav>
                                        <p:tav tm="100000">
                                          <p:val>
                                            <p:fltVal val="90"/>
                                          </p:val>
                                        </p:tav>
                                      </p:tavLst>
                                    </p:anim>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31" presetClass="entr" presetSubtype="0" fill="hold" nodeType="withEffect">
                                  <p:stCondLst>
                                    <p:cond delay="20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90"/>
                                          </p:val>
                                        </p:tav>
                                        <p:tav tm="100000">
                                          <p:val>
                                            <p:fltVal val="0"/>
                                          </p:val>
                                        </p:tav>
                                      </p:tavLst>
                                    </p:anim>
                                    <p:animEffect transition="in" filter="fade">
                                      <p:cBhvr>
                                        <p:cTn id="42" dur="500"/>
                                        <p:tgtEl>
                                          <p:spTgt spid="16"/>
                                        </p:tgtEl>
                                      </p:cBhvr>
                                    </p:animEffect>
                                  </p:childTnLst>
                                </p:cTn>
                              </p:par>
                              <p:par>
                                <p:cTn id="43" presetID="31" presetClass="exit" presetSubtype="0" fill="hold" nodeType="withEffect">
                                  <p:stCondLst>
                                    <p:cond delay="900"/>
                                  </p:stCondLst>
                                  <p:iterate type="lt">
                                    <p:tmPct val="5000"/>
                                  </p:iterate>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fltVal val="0"/>
                                          </p:val>
                                        </p:tav>
                                      </p:tavLst>
                                    </p:anim>
                                    <p:anim calcmode="lin" valueType="num">
                                      <p:cBhvr>
                                        <p:cTn id="46" dur="500"/>
                                        <p:tgtEl>
                                          <p:spTgt spid="16"/>
                                        </p:tgtEl>
                                        <p:attrNameLst>
                                          <p:attrName>style.rotation</p:attrName>
                                        </p:attrNameLst>
                                      </p:cBhvr>
                                      <p:tavLst>
                                        <p:tav tm="0">
                                          <p:val>
                                            <p:fltVal val="0"/>
                                          </p:val>
                                        </p:tav>
                                        <p:tav tm="100000">
                                          <p:val>
                                            <p:fltVal val="90"/>
                                          </p:val>
                                        </p:tav>
                                      </p:tavLst>
                                    </p:anim>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31" presetClass="entr" presetSubtype="0" fill="hold" nodeType="withEffect">
                                  <p:stCondLst>
                                    <p:cond delay="400"/>
                                  </p:stCondLst>
                                  <p:iterate type="lt">
                                    <p:tmPct val="5000"/>
                                  </p:iterate>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 calcmode="lin" valueType="num">
                                      <p:cBhvr>
                                        <p:cTn id="53" dur="500" fill="hold"/>
                                        <p:tgtEl>
                                          <p:spTgt spid="17"/>
                                        </p:tgtEl>
                                        <p:attrNameLst>
                                          <p:attrName>style.rotation</p:attrName>
                                        </p:attrNameLst>
                                      </p:cBhvr>
                                      <p:tavLst>
                                        <p:tav tm="0">
                                          <p:val>
                                            <p:fltVal val="90"/>
                                          </p:val>
                                        </p:tav>
                                        <p:tav tm="100000">
                                          <p:val>
                                            <p:fltVal val="0"/>
                                          </p:val>
                                        </p:tav>
                                      </p:tavLst>
                                    </p:anim>
                                    <p:animEffect transition="in" filter="fade">
                                      <p:cBhvr>
                                        <p:cTn id="54" dur="500"/>
                                        <p:tgtEl>
                                          <p:spTgt spid="17"/>
                                        </p:tgtEl>
                                      </p:cBhvr>
                                    </p:animEffect>
                                  </p:childTnLst>
                                </p:cTn>
                              </p:par>
                              <p:par>
                                <p:cTn id="55" presetID="31" presetClass="exit" presetSubtype="0" fill="hold" nodeType="withEffect">
                                  <p:stCondLst>
                                    <p:cond delay="1100"/>
                                  </p:stCondLst>
                                  <p:iterate type="lt">
                                    <p:tmPct val="5000"/>
                                  </p:iterate>
                                  <p:childTnLst>
                                    <p:anim calcmode="lin" valueType="num">
                                      <p:cBhvr>
                                        <p:cTn id="56" dur="500"/>
                                        <p:tgtEl>
                                          <p:spTgt spid="17"/>
                                        </p:tgtEl>
                                        <p:attrNameLst>
                                          <p:attrName>ppt_w</p:attrName>
                                        </p:attrNameLst>
                                      </p:cBhvr>
                                      <p:tavLst>
                                        <p:tav tm="0">
                                          <p:val>
                                            <p:strVal val="ppt_w"/>
                                          </p:val>
                                        </p:tav>
                                        <p:tav tm="100000">
                                          <p:val>
                                            <p:fltVal val="0"/>
                                          </p:val>
                                        </p:tav>
                                      </p:tavLst>
                                    </p:anim>
                                    <p:anim calcmode="lin" valueType="num">
                                      <p:cBhvr>
                                        <p:cTn id="57" dur="500"/>
                                        <p:tgtEl>
                                          <p:spTgt spid="17"/>
                                        </p:tgtEl>
                                        <p:attrNameLst>
                                          <p:attrName>ppt_h</p:attrName>
                                        </p:attrNameLst>
                                      </p:cBhvr>
                                      <p:tavLst>
                                        <p:tav tm="0">
                                          <p:val>
                                            <p:strVal val="ppt_h"/>
                                          </p:val>
                                        </p:tav>
                                        <p:tav tm="100000">
                                          <p:val>
                                            <p:fltVal val="0"/>
                                          </p:val>
                                        </p:tav>
                                      </p:tavLst>
                                    </p:anim>
                                    <p:anim calcmode="lin" valueType="num">
                                      <p:cBhvr>
                                        <p:cTn id="58" dur="500"/>
                                        <p:tgtEl>
                                          <p:spTgt spid="17"/>
                                        </p:tgtEl>
                                        <p:attrNameLst>
                                          <p:attrName>style.rotation</p:attrName>
                                        </p:attrNameLst>
                                      </p:cBhvr>
                                      <p:tavLst>
                                        <p:tav tm="0">
                                          <p:val>
                                            <p:fltVal val="0"/>
                                          </p:val>
                                        </p:tav>
                                        <p:tav tm="100000">
                                          <p:val>
                                            <p:fltVal val="9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1" presetClass="entr" presetSubtype="0" fill="hold" nodeType="withEffect">
                                  <p:stCondLst>
                                    <p:cond delay="800"/>
                                  </p:stCondLst>
                                  <p:iterate type="lt">
                                    <p:tmPct val="5000"/>
                                  </p:iterate>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par>
                                <p:cTn id="67" presetID="31" presetClass="exit" presetSubtype="0" fill="hold" nodeType="withEffect">
                                  <p:stCondLst>
                                    <p:cond delay="1400"/>
                                  </p:stCondLst>
                                  <p:iterate type="lt">
                                    <p:tmPct val="5000"/>
                                  </p:iterate>
                                  <p:childTnLst>
                                    <p:anim calcmode="lin" valueType="num">
                                      <p:cBhvr>
                                        <p:cTn id="68" dur="500"/>
                                        <p:tgtEl>
                                          <p:spTgt spid="13"/>
                                        </p:tgtEl>
                                        <p:attrNameLst>
                                          <p:attrName>ppt_w</p:attrName>
                                        </p:attrNameLst>
                                      </p:cBhvr>
                                      <p:tavLst>
                                        <p:tav tm="0">
                                          <p:val>
                                            <p:strVal val="ppt_w"/>
                                          </p:val>
                                        </p:tav>
                                        <p:tav tm="100000">
                                          <p:val>
                                            <p:fltVal val="0"/>
                                          </p:val>
                                        </p:tav>
                                      </p:tavLst>
                                    </p:anim>
                                    <p:anim calcmode="lin" valueType="num">
                                      <p:cBhvr>
                                        <p:cTn id="69" dur="500"/>
                                        <p:tgtEl>
                                          <p:spTgt spid="13"/>
                                        </p:tgtEl>
                                        <p:attrNameLst>
                                          <p:attrName>ppt_h</p:attrName>
                                        </p:attrNameLst>
                                      </p:cBhvr>
                                      <p:tavLst>
                                        <p:tav tm="0">
                                          <p:val>
                                            <p:strVal val="ppt_h"/>
                                          </p:val>
                                        </p:tav>
                                        <p:tav tm="100000">
                                          <p:val>
                                            <p:fltVal val="0"/>
                                          </p:val>
                                        </p:tav>
                                      </p:tavLst>
                                    </p:anim>
                                    <p:anim calcmode="lin" valueType="num">
                                      <p:cBhvr>
                                        <p:cTn id="70" dur="500"/>
                                        <p:tgtEl>
                                          <p:spTgt spid="13"/>
                                        </p:tgtEl>
                                        <p:attrNameLst>
                                          <p:attrName>style.rotation</p:attrName>
                                        </p:attrNameLst>
                                      </p:cBhvr>
                                      <p:tavLst>
                                        <p:tav tm="0">
                                          <p:val>
                                            <p:fltVal val="0"/>
                                          </p:val>
                                        </p:tav>
                                        <p:tav tm="100000">
                                          <p:val>
                                            <p:fltVal val="90"/>
                                          </p:val>
                                        </p:tav>
                                      </p:tavLst>
                                    </p:anim>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31" presetClass="entr" presetSubtype="0" fill="hold" nodeType="withEffect">
                                  <p:stCondLst>
                                    <p:cond delay="900"/>
                                  </p:stCondLst>
                                  <p:iterate type="lt">
                                    <p:tmPct val="500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90"/>
                                          </p:val>
                                        </p:tav>
                                        <p:tav tm="100000">
                                          <p:val>
                                            <p:fltVal val="0"/>
                                          </p:val>
                                        </p:tav>
                                      </p:tavLst>
                                    </p:anim>
                                    <p:animEffect transition="in" filter="fade">
                                      <p:cBhvr>
                                        <p:cTn id="78" dur="500"/>
                                        <p:tgtEl>
                                          <p:spTgt spid="14"/>
                                        </p:tgtEl>
                                      </p:cBhvr>
                                    </p:animEffect>
                                  </p:childTnLst>
                                </p:cTn>
                              </p:par>
                              <p:par>
                                <p:cTn id="79" presetID="31" presetClass="exit" presetSubtype="0" fill="hold" nodeType="withEffect">
                                  <p:stCondLst>
                                    <p:cond delay="1500"/>
                                  </p:stCondLst>
                                  <p:iterate type="lt">
                                    <p:tmPct val="5000"/>
                                  </p:iterate>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 calcmode="lin" valueType="num">
                                      <p:cBhvr>
                                        <p:cTn id="82" dur="500"/>
                                        <p:tgtEl>
                                          <p:spTgt spid="14"/>
                                        </p:tgtEl>
                                        <p:attrNameLst>
                                          <p:attrName>style.rotation</p:attrName>
                                        </p:attrNameLst>
                                      </p:cBhvr>
                                      <p:tavLst>
                                        <p:tav tm="0">
                                          <p:val>
                                            <p:fltVal val="0"/>
                                          </p:val>
                                        </p:tav>
                                        <p:tav tm="100000">
                                          <p:val>
                                            <p:fltVal val="9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31" presetClass="entr" presetSubtype="0" fill="hold" nodeType="withEffect">
                                  <p:stCondLst>
                                    <p:cond delay="0"/>
                                  </p:stCondLst>
                                  <p:iterate type="lt">
                                    <p:tmPct val="5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 calcmode="lin" valueType="num">
                                      <p:cBhvr>
                                        <p:cTn id="89" dur="500" fill="hold"/>
                                        <p:tgtEl>
                                          <p:spTgt spid="19"/>
                                        </p:tgtEl>
                                        <p:attrNameLst>
                                          <p:attrName>style.rotation</p:attrName>
                                        </p:attrNameLst>
                                      </p:cBhvr>
                                      <p:tavLst>
                                        <p:tav tm="0">
                                          <p:val>
                                            <p:fltVal val="90"/>
                                          </p:val>
                                        </p:tav>
                                        <p:tav tm="100000">
                                          <p:val>
                                            <p:fltVal val="0"/>
                                          </p:val>
                                        </p:tav>
                                      </p:tavLst>
                                    </p:anim>
                                    <p:animEffect transition="in" filter="fade">
                                      <p:cBhvr>
                                        <p:cTn id="90" dur="500"/>
                                        <p:tgtEl>
                                          <p:spTgt spid="19"/>
                                        </p:tgtEl>
                                      </p:cBhvr>
                                    </p:animEffect>
                                  </p:childTnLst>
                                </p:cTn>
                              </p:par>
                              <p:par>
                                <p:cTn id="91" presetID="31" presetClass="exit" presetSubtype="0" fill="hold" nodeType="withEffect">
                                  <p:stCondLst>
                                    <p:cond delay="700"/>
                                  </p:stCondLst>
                                  <p:iterate type="lt">
                                    <p:tmPct val="5000"/>
                                  </p:iterate>
                                  <p:childTnLst>
                                    <p:anim calcmode="lin" valueType="num">
                                      <p:cBhvr>
                                        <p:cTn id="92" dur="500"/>
                                        <p:tgtEl>
                                          <p:spTgt spid="19"/>
                                        </p:tgtEl>
                                        <p:attrNameLst>
                                          <p:attrName>ppt_w</p:attrName>
                                        </p:attrNameLst>
                                      </p:cBhvr>
                                      <p:tavLst>
                                        <p:tav tm="0">
                                          <p:val>
                                            <p:strVal val="ppt_w"/>
                                          </p:val>
                                        </p:tav>
                                        <p:tav tm="100000">
                                          <p:val>
                                            <p:fltVal val="0"/>
                                          </p:val>
                                        </p:tav>
                                      </p:tavLst>
                                    </p:anim>
                                    <p:anim calcmode="lin" valueType="num">
                                      <p:cBhvr>
                                        <p:cTn id="93" dur="500"/>
                                        <p:tgtEl>
                                          <p:spTgt spid="19"/>
                                        </p:tgtEl>
                                        <p:attrNameLst>
                                          <p:attrName>ppt_h</p:attrName>
                                        </p:attrNameLst>
                                      </p:cBhvr>
                                      <p:tavLst>
                                        <p:tav tm="0">
                                          <p:val>
                                            <p:strVal val="ppt_h"/>
                                          </p:val>
                                        </p:tav>
                                        <p:tav tm="100000">
                                          <p:val>
                                            <p:fltVal val="0"/>
                                          </p:val>
                                        </p:tav>
                                      </p:tavLst>
                                    </p:anim>
                                    <p:anim calcmode="lin" valueType="num">
                                      <p:cBhvr>
                                        <p:cTn id="94" dur="500"/>
                                        <p:tgtEl>
                                          <p:spTgt spid="19"/>
                                        </p:tgtEl>
                                        <p:attrNameLst>
                                          <p:attrName>style.rotation</p:attrName>
                                        </p:attrNameLst>
                                      </p:cBhvr>
                                      <p:tavLst>
                                        <p:tav tm="0">
                                          <p:val>
                                            <p:fltVal val="0"/>
                                          </p:val>
                                        </p:tav>
                                        <p:tav tm="100000">
                                          <p:val>
                                            <p:fltVal val="90"/>
                                          </p:val>
                                        </p:tav>
                                      </p:tavLst>
                                    </p:anim>
                                    <p:animEffect transition="out" filter="fad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31" presetClass="entr" presetSubtype="0" fill="hold" nodeType="withEffect">
                                  <p:stCondLst>
                                    <p:cond delay="200"/>
                                  </p:stCondLst>
                                  <p:iterate type="lt">
                                    <p:tmPct val="5000"/>
                                  </p:iterate>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 calcmode="lin" valueType="num">
                                      <p:cBhvr>
                                        <p:cTn id="101" dur="500" fill="hold"/>
                                        <p:tgtEl>
                                          <p:spTgt spid="22"/>
                                        </p:tgtEl>
                                        <p:attrNameLst>
                                          <p:attrName>style.rotation</p:attrName>
                                        </p:attrNameLst>
                                      </p:cBhvr>
                                      <p:tavLst>
                                        <p:tav tm="0">
                                          <p:val>
                                            <p:fltVal val="90"/>
                                          </p:val>
                                        </p:tav>
                                        <p:tav tm="100000">
                                          <p:val>
                                            <p:fltVal val="0"/>
                                          </p:val>
                                        </p:tav>
                                      </p:tavLst>
                                    </p:anim>
                                    <p:animEffect transition="in" filter="fade">
                                      <p:cBhvr>
                                        <p:cTn id="102" dur="500"/>
                                        <p:tgtEl>
                                          <p:spTgt spid="22"/>
                                        </p:tgtEl>
                                      </p:cBhvr>
                                    </p:animEffect>
                                  </p:childTnLst>
                                </p:cTn>
                              </p:par>
                              <p:par>
                                <p:cTn id="103" presetID="31" presetClass="exit" presetSubtype="0" fill="hold" nodeType="withEffect">
                                  <p:stCondLst>
                                    <p:cond delay="900"/>
                                  </p:stCondLst>
                                  <p:iterate type="lt">
                                    <p:tmPct val="5000"/>
                                  </p:iterate>
                                  <p:childTnLst>
                                    <p:anim calcmode="lin" valueType="num">
                                      <p:cBhvr>
                                        <p:cTn id="104" dur="500"/>
                                        <p:tgtEl>
                                          <p:spTgt spid="22"/>
                                        </p:tgtEl>
                                        <p:attrNameLst>
                                          <p:attrName>ppt_w</p:attrName>
                                        </p:attrNameLst>
                                      </p:cBhvr>
                                      <p:tavLst>
                                        <p:tav tm="0">
                                          <p:val>
                                            <p:strVal val="ppt_w"/>
                                          </p:val>
                                        </p:tav>
                                        <p:tav tm="100000">
                                          <p:val>
                                            <p:fltVal val="0"/>
                                          </p:val>
                                        </p:tav>
                                      </p:tavLst>
                                    </p:anim>
                                    <p:anim calcmode="lin" valueType="num">
                                      <p:cBhvr>
                                        <p:cTn id="105" dur="500"/>
                                        <p:tgtEl>
                                          <p:spTgt spid="22"/>
                                        </p:tgtEl>
                                        <p:attrNameLst>
                                          <p:attrName>ppt_h</p:attrName>
                                        </p:attrNameLst>
                                      </p:cBhvr>
                                      <p:tavLst>
                                        <p:tav tm="0">
                                          <p:val>
                                            <p:strVal val="ppt_h"/>
                                          </p:val>
                                        </p:tav>
                                        <p:tav tm="100000">
                                          <p:val>
                                            <p:fltVal val="0"/>
                                          </p:val>
                                        </p:tav>
                                      </p:tavLst>
                                    </p:anim>
                                    <p:anim calcmode="lin" valueType="num">
                                      <p:cBhvr>
                                        <p:cTn id="106" dur="500"/>
                                        <p:tgtEl>
                                          <p:spTgt spid="22"/>
                                        </p:tgtEl>
                                        <p:attrNameLst>
                                          <p:attrName>style.rotation</p:attrName>
                                        </p:attrNameLst>
                                      </p:cBhvr>
                                      <p:tavLst>
                                        <p:tav tm="0">
                                          <p:val>
                                            <p:fltVal val="0"/>
                                          </p:val>
                                        </p:tav>
                                        <p:tav tm="100000">
                                          <p:val>
                                            <p:fltVal val="90"/>
                                          </p:val>
                                        </p:tav>
                                      </p:tavLst>
                                    </p:anim>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par>
                                <p:cTn id="109" presetID="31" presetClass="entr" presetSubtype="0" fill="hold" nodeType="withEffect">
                                  <p:stCondLst>
                                    <p:cond delay="400"/>
                                  </p:stCondLst>
                                  <p:iterate type="lt">
                                    <p:tmPct val="5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 calcmode="lin" valueType="num">
                                      <p:cBhvr>
                                        <p:cTn id="113" dur="500" fill="hold"/>
                                        <p:tgtEl>
                                          <p:spTgt spid="23"/>
                                        </p:tgtEl>
                                        <p:attrNameLst>
                                          <p:attrName>style.rotation</p:attrName>
                                        </p:attrNameLst>
                                      </p:cBhvr>
                                      <p:tavLst>
                                        <p:tav tm="0">
                                          <p:val>
                                            <p:fltVal val="90"/>
                                          </p:val>
                                        </p:tav>
                                        <p:tav tm="100000">
                                          <p:val>
                                            <p:fltVal val="0"/>
                                          </p:val>
                                        </p:tav>
                                      </p:tavLst>
                                    </p:anim>
                                    <p:animEffect transition="in" filter="fade">
                                      <p:cBhvr>
                                        <p:cTn id="114" dur="500"/>
                                        <p:tgtEl>
                                          <p:spTgt spid="23"/>
                                        </p:tgtEl>
                                      </p:cBhvr>
                                    </p:animEffect>
                                  </p:childTnLst>
                                </p:cTn>
                              </p:par>
                              <p:par>
                                <p:cTn id="115" presetID="31" presetClass="exit" presetSubtype="0" fill="hold" nodeType="withEffect">
                                  <p:stCondLst>
                                    <p:cond delay="1100"/>
                                  </p:stCondLst>
                                  <p:iterate type="lt">
                                    <p:tmPct val="5000"/>
                                  </p:iterate>
                                  <p:childTnLst>
                                    <p:anim calcmode="lin" valueType="num">
                                      <p:cBhvr>
                                        <p:cTn id="116" dur="500"/>
                                        <p:tgtEl>
                                          <p:spTgt spid="23"/>
                                        </p:tgtEl>
                                        <p:attrNameLst>
                                          <p:attrName>ppt_w</p:attrName>
                                        </p:attrNameLst>
                                      </p:cBhvr>
                                      <p:tavLst>
                                        <p:tav tm="0">
                                          <p:val>
                                            <p:strVal val="ppt_w"/>
                                          </p:val>
                                        </p:tav>
                                        <p:tav tm="100000">
                                          <p:val>
                                            <p:fltVal val="0"/>
                                          </p:val>
                                        </p:tav>
                                      </p:tavLst>
                                    </p:anim>
                                    <p:anim calcmode="lin" valueType="num">
                                      <p:cBhvr>
                                        <p:cTn id="117" dur="500"/>
                                        <p:tgtEl>
                                          <p:spTgt spid="23"/>
                                        </p:tgtEl>
                                        <p:attrNameLst>
                                          <p:attrName>ppt_h</p:attrName>
                                        </p:attrNameLst>
                                      </p:cBhvr>
                                      <p:tavLst>
                                        <p:tav tm="0">
                                          <p:val>
                                            <p:strVal val="ppt_h"/>
                                          </p:val>
                                        </p:tav>
                                        <p:tav tm="100000">
                                          <p:val>
                                            <p:fltVal val="0"/>
                                          </p:val>
                                        </p:tav>
                                      </p:tavLst>
                                    </p:anim>
                                    <p:anim calcmode="lin" valueType="num">
                                      <p:cBhvr>
                                        <p:cTn id="118" dur="500"/>
                                        <p:tgtEl>
                                          <p:spTgt spid="23"/>
                                        </p:tgtEl>
                                        <p:attrNameLst>
                                          <p:attrName>style.rotation</p:attrName>
                                        </p:attrNameLst>
                                      </p:cBhvr>
                                      <p:tavLst>
                                        <p:tav tm="0">
                                          <p:val>
                                            <p:fltVal val="0"/>
                                          </p:val>
                                        </p:tav>
                                        <p:tav tm="100000">
                                          <p:val>
                                            <p:fltVal val="9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31" presetClass="entr" presetSubtype="0" fill="hold" nodeType="withEffect">
                                  <p:stCondLst>
                                    <p:cond delay="800"/>
                                  </p:stCondLst>
                                  <p:iterate type="lt">
                                    <p:tmPct val="5000"/>
                                  </p:iterate>
                                  <p:childTnLst>
                                    <p:set>
                                      <p:cBhvr>
                                        <p:cTn id="122" dur="1" fill="hold">
                                          <p:stCondLst>
                                            <p:cond delay="0"/>
                                          </p:stCondLst>
                                        </p:cTn>
                                        <p:tgtEl>
                                          <p:spTgt spid="20"/>
                                        </p:tgtEl>
                                        <p:attrNameLst>
                                          <p:attrName>style.visibility</p:attrName>
                                        </p:attrNameLst>
                                      </p:cBhvr>
                                      <p:to>
                                        <p:strVal val="visible"/>
                                      </p:to>
                                    </p:set>
                                    <p:anim calcmode="lin" valueType="num">
                                      <p:cBhvr>
                                        <p:cTn id="123" dur="500" fill="hold"/>
                                        <p:tgtEl>
                                          <p:spTgt spid="20"/>
                                        </p:tgtEl>
                                        <p:attrNameLst>
                                          <p:attrName>ppt_w</p:attrName>
                                        </p:attrNameLst>
                                      </p:cBhvr>
                                      <p:tavLst>
                                        <p:tav tm="0">
                                          <p:val>
                                            <p:fltVal val="0"/>
                                          </p:val>
                                        </p:tav>
                                        <p:tav tm="100000">
                                          <p:val>
                                            <p:strVal val="#ppt_w"/>
                                          </p:val>
                                        </p:tav>
                                      </p:tavLst>
                                    </p:anim>
                                    <p:anim calcmode="lin" valueType="num">
                                      <p:cBhvr>
                                        <p:cTn id="124" dur="500" fill="hold"/>
                                        <p:tgtEl>
                                          <p:spTgt spid="20"/>
                                        </p:tgtEl>
                                        <p:attrNameLst>
                                          <p:attrName>ppt_h</p:attrName>
                                        </p:attrNameLst>
                                      </p:cBhvr>
                                      <p:tavLst>
                                        <p:tav tm="0">
                                          <p:val>
                                            <p:fltVal val="0"/>
                                          </p:val>
                                        </p:tav>
                                        <p:tav tm="100000">
                                          <p:val>
                                            <p:strVal val="#ppt_h"/>
                                          </p:val>
                                        </p:tav>
                                      </p:tavLst>
                                    </p:anim>
                                    <p:anim calcmode="lin" valueType="num">
                                      <p:cBhvr>
                                        <p:cTn id="125" dur="500" fill="hold"/>
                                        <p:tgtEl>
                                          <p:spTgt spid="20"/>
                                        </p:tgtEl>
                                        <p:attrNameLst>
                                          <p:attrName>style.rotation</p:attrName>
                                        </p:attrNameLst>
                                      </p:cBhvr>
                                      <p:tavLst>
                                        <p:tav tm="0">
                                          <p:val>
                                            <p:fltVal val="90"/>
                                          </p:val>
                                        </p:tav>
                                        <p:tav tm="100000">
                                          <p:val>
                                            <p:fltVal val="0"/>
                                          </p:val>
                                        </p:tav>
                                      </p:tavLst>
                                    </p:anim>
                                    <p:animEffect transition="in" filter="fade">
                                      <p:cBhvr>
                                        <p:cTn id="126" dur="500"/>
                                        <p:tgtEl>
                                          <p:spTgt spid="20"/>
                                        </p:tgtEl>
                                      </p:cBhvr>
                                    </p:animEffect>
                                  </p:childTnLst>
                                </p:cTn>
                              </p:par>
                              <p:par>
                                <p:cTn id="127" presetID="31" presetClass="exit" presetSubtype="0" fill="hold" nodeType="withEffect">
                                  <p:stCondLst>
                                    <p:cond delay="1400"/>
                                  </p:stCondLst>
                                  <p:iterate type="lt">
                                    <p:tmPct val="5000"/>
                                  </p:iterate>
                                  <p:childTnLst>
                                    <p:anim calcmode="lin" valueType="num">
                                      <p:cBhvr>
                                        <p:cTn id="128" dur="500"/>
                                        <p:tgtEl>
                                          <p:spTgt spid="20"/>
                                        </p:tgtEl>
                                        <p:attrNameLst>
                                          <p:attrName>ppt_w</p:attrName>
                                        </p:attrNameLst>
                                      </p:cBhvr>
                                      <p:tavLst>
                                        <p:tav tm="0">
                                          <p:val>
                                            <p:strVal val="ppt_w"/>
                                          </p:val>
                                        </p:tav>
                                        <p:tav tm="100000">
                                          <p:val>
                                            <p:fltVal val="0"/>
                                          </p:val>
                                        </p:tav>
                                      </p:tavLst>
                                    </p:anim>
                                    <p:anim calcmode="lin" valueType="num">
                                      <p:cBhvr>
                                        <p:cTn id="129" dur="500"/>
                                        <p:tgtEl>
                                          <p:spTgt spid="20"/>
                                        </p:tgtEl>
                                        <p:attrNameLst>
                                          <p:attrName>ppt_h</p:attrName>
                                        </p:attrNameLst>
                                      </p:cBhvr>
                                      <p:tavLst>
                                        <p:tav tm="0">
                                          <p:val>
                                            <p:strVal val="ppt_h"/>
                                          </p:val>
                                        </p:tav>
                                        <p:tav tm="100000">
                                          <p:val>
                                            <p:fltVal val="0"/>
                                          </p:val>
                                        </p:tav>
                                      </p:tavLst>
                                    </p:anim>
                                    <p:anim calcmode="lin" valueType="num">
                                      <p:cBhvr>
                                        <p:cTn id="130" dur="500"/>
                                        <p:tgtEl>
                                          <p:spTgt spid="20"/>
                                        </p:tgtEl>
                                        <p:attrNameLst>
                                          <p:attrName>style.rotation</p:attrName>
                                        </p:attrNameLst>
                                      </p:cBhvr>
                                      <p:tavLst>
                                        <p:tav tm="0">
                                          <p:val>
                                            <p:fltVal val="0"/>
                                          </p:val>
                                        </p:tav>
                                        <p:tav tm="100000">
                                          <p:val>
                                            <p:fltVal val="90"/>
                                          </p:val>
                                        </p:tav>
                                      </p:tavLst>
                                    </p:anim>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31" presetClass="entr" presetSubtype="0" fill="hold" nodeType="withEffect">
                                  <p:stCondLst>
                                    <p:cond delay="900"/>
                                  </p:stCondLst>
                                  <p:iterate type="lt">
                                    <p:tmPct val="5000"/>
                                  </p:iterate>
                                  <p:childTnLst>
                                    <p:set>
                                      <p:cBhvr>
                                        <p:cTn id="134" dur="1" fill="hold">
                                          <p:stCondLst>
                                            <p:cond delay="0"/>
                                          </p:stCondLst>
                                        </p:cTn>
                                        <p:tgtEl>
                                          <p:spTgt spid="21"/>
                                        </p:tgtEl>
                                        <p:attrNameLst>
                                          <p:attrName>style.visibility</p:attrName>
                                        </p:attrNameLst>
                                      </p:cBhvr>
                                      <p:to>
                                        <p:strVal val="visible"/>
                                      </p:to>
                                    </p:set>
                                    <p:anim calcmode="lin" valueType="num">
                                      <p:cBhvr>
                                        <p:cTn id="135" dur="500" fill="hold"/>
                                        <p:tgtEl>
                                          <p:spTgt spid="21"/>
                                        </p:tgtEl>
                                        <p:attrNameLst>
                                          <p:attrName>ppt_w</p:attrName>
                                        </p:attrNameLst>
                                      </p:cBhvr>
                                      <p:tavLst>
                                        <p:tav tm="0">
                                          <p:val>
                                            <p:fltVal val="0"/>
                                          </p:val>
                                        </p:tav>
                                        <p:tav tm="100000">
                                          <p:val>
                                            <p:strVal val="#ppt_w"/>
                                          </p:val>
                                        </p:tav>
                                      </p:tavLst>
                                    </p:anim>
                                    <p:anim calcmode="lin" valueType="num">
                                      <p:cBhvr>
                                        <p:cTn id="136" dur="500" fill="hold"/>
                                        <p:tgtEl>
                                          <p:spTgt spid="21"/>
                                        </p:tgtEl>
                                        <p:attrNameLst>
                                          <p:attrName>ppt_h</p:attrName>
                                        </p:attrNameLst>
                                      </p:cBhvr>
                                      <p:tavLst>
                                        <p:tav tm="0">
                                          <p:val>
                                            <p:fltVal val="0"/>
                                          </p:val>
                                        </p:tav>
                                        <p:tav tm="100000">
                                          <p:val>
                                            <p:strVal val="#ppt_h"/>
                                          </p:val>
                                        </p:tav>
                                      </p:tavLst>
                                    </p:anim>
                                    <p:anim calcmode="lin" valueType="num">
                                      <p:cBhvr>
                                        <p:cTn id="137" dur="500" fill="hold"/>
                                        <p:tgtEl>
                                          <p:spTgt spid="21"/>
                                        </p:tgtEl>
                                        <p:attrNameLst>
                                          <p:attrName>style.rotation</p:attrName>
                                        </p:attrNameLst>
                                      </p:cBhvr>
                                      <p:tavLst>
                                        <p:tav tm="0">
                                          <p:val>
                                            <p:fltVal val="90"/>
                                          </p:val>
                                        </p:tav>
                                        <p:tav tm="100000">
                                          <p:val>
                                            <p:fltVal val="0"/>
                                          </p:val>
                                        </p:tav>
                                      </p:tavLst>
                                    </p:anim>
                                    <p:animEffect transition="in" filter="fade">
                                      <p:cBhvr>
                                        <p:cTn id="138" dur="500"/>
                                        <p:tgtEl>
                                          <p:spTgt spid="21"/>
                                        </p:tgtEl>
                                      </p:cBhvr>
                                    </p:animEffect>
                                  </p:childTnLst>
                                </p:cTn>
                              </p:par>
                              <p:par>
                                <p:cTn id="139" presetID="31" presetClass="exit" presetSubtype="0" fill="hold" nodeType="withEffect">
                                  <p:stCondLst>
                                    <p:cond delay="1500"/>
                                  </p:stCondLst>
                                  <p:iterate type="lt">
                                    <p:tmPct val="5000"/>
                                  </p:iterate>
                                  <p:childTnLst>
                                    <p:anim calcmode="lin" valueType="num">
                                      <p:cBhvr>
                                        <p:cTn id="140" dur="500"/>
                                        <p:tgtEl>
                                          <p:spTgt spid="21"/>
                                        </p:tgtEl>
                                        <p:attrNameLst>
                                          <p:attrName>ppt_w</p:attrName>
                                        </p:attrNameLst>
                                      </p:cBhvr>
                                      <p:tavLst>
                                        <p:tav tm="0">
                                          <p:val>
                                            <p:strVal val="ppt_w"/>
                                          </p:val>
                                        </p:tav>
                                        <p:tav tm="100000">
                                          <p:val>
                                            <p:fltVal val="0"/>
                                          </p:val>
                                        </p:tav>
                                      </p:tavLst>
                                    </p:anim>
                                    <p:anim calcmode="lin" valueType="num">
                                      <p:cBhvr>
                                        <p:cTn id="141" dur="500"/>
                                        <p:tgtEl>
                                          <p:spTgt spid="21"/>
                                        </p:tgtEl>
                                        <p:attrNameLst>
                                          <p:attrName>ppt_h</p:attrName>
                                        </p:attrNameLst>
                                      </p:cBhvr>
                                      <p:tavLst>
                                        <p:tav tm="0">
                                          <p:val>
                                            <p:strVal val="ppt_h"/>
                                          </p:val>
                                        </p:tav>
                                        <p:tav tm="100000">
                                          <p:val>
                                            <p:fltVal val="0"/>
                                          </p:val>
                                        </p:tav>
                                      </p:tavLst>
                                    </p:anim>
                                    <p:anim calcmode="lin" valueType="num">
                                      <p:cBhvr>
                                        <p:cTn id="142" dur="500"/>
                                        <p:tgtEl>
                                          <p:spTgt spid="21"/>
                                        </p:tgtEl>
                                        <p:attrNameLst>
                                          <p:attrName>style.rotation</p:attrName>
                                        </p:attrNameLst>
                                      </p:cBhvr>
                                      <p:tavLst>
                                        <p:tav tm="0">
                                          <p:val>
                                            <p:fltVal val="0"/>
                                          </p:val>
                                        </p:tav>
                                        <p:tav tm="100000">
                                          <p:val>
                                            <p:fltVal val="90"/>
                                          </p:val>
                                        </p:tav>
                                      </p:tavLst>
                                    </p:anim>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AND DECISION MAKERS</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Elements</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800" kern="0" dirty="0" smtClean="0">
                <a:solidFill>
                  <a:schemeClr val="accent1">
                    <a:lumMod val="50000"/>
                  </a:schemeClr>
                </a:solidFill>
                <a:latin typeface="+mn-lt"/>
                <a:cs typeface="+mn-cs"/>
              </a:rPr>
              <a:t>Risk elements that tend to attract and / or determine the response attitude of decision makers include:-</a:t>
            </a:r>
          </a:p>
          <a:p>
            <a:pPr marL="457200" indent="-457200"/>
            <a:endParaRPr lang="en-US" sz="2800" b="1" kern="0" dirty="0" smtClean="0">
              <a:solidFill>
                <a:schemeClr val="accent1">
                  <a:lumMod val="50000"/>
                </a:schemeClr>
              </a:solidFill>
              <a:latin typeface="+mn-lt"/>
              <a:cs typeface="+mn-cs"/>
            </a:endParaRPr>
          </a:p>
          <a:p>
            <a:pPr marL="457200" indent="-457200">
              <a:buFont typeface="Arial" pitchFamily="34" charset="0"/>
              <a:buChar char="•"/>
            </a:pPr>
            <a:r>
              <a:rPr lang="en-US" sz="2800" b="1" kern="0" dirty="0" smtClean="0">
                <a:solidFill>
                  <a:schemeClr val="accent1">
                    <a:lumMod val="50000"/>
                  </a:schemeClr>
                </a:solidFill>
                <a:latin typeface="+mn-lt"/>
                <a:cs typeface="+mn-cs"/>
              </a:rPr>
              <a:t>Potential frequency of loss</a:t>
            </a:r>
          </a:p>
          <a:p>
            <a:pPr marL="457200" indent="-457200">
              <a:buFont typeface="Arial" pitchFamily="34" charset="0"/>
              <a:buChar char="•"/>
            </a:pPr>
            <a:r>
              <a:rPr lang="en-US" sz="2800" b="1" kern="0" dirty="0" smtClean="0">
                <a:solidFill>
                  <a:schemeClr val="accent1">
                    <a:lumMod val="50000"/>
                  </a:schemeClr>
                </a:solidFill>
                <a:latin typeface="+mn-lt"/>
                <a:cs typeface="+mn-cs"/>
              </a:rPr>
              <a:t>Amount and reliability of information available</a:t>
            </a:r>
          </a:p>
          <a:p>
            <a:pPr marL="457200" indent="-457200">
              <a:buFont typeface="Arial" pitchFamily="34" charset="0"/>
              <a:buChar char="•"/>
            </a:pPr>
            <a:r>
              <a:rPr lang="en-US" sz="2800" b="1" kern="0" dirty="0" smtClean="0">
                <a:solidFill>
                  <a:schemeClr val="accent1">
                    <a:lumMod val="50000"/>
                  </a:schemeClr>
                </a:solidFill>
                <a:latin typeface="+mn-lt"/>
                <a:cs typeface="+mn-cs"/>
              </a:rPr>
              <a:t>Potential severity of loss</a:t>
            </a:r>
          </a:p>
          <a:p>
            <a:pPr marL="457200" indent="-457200">
              <a:buFont typeface="Arial" pitchFamily="34" charset="0"/>
              <a:buChar char="•"/>
            </a:pPr>
            <a:r>
              <a:rPr lang="en-US" sz="2800" b="1" kern="0" dirty="0" smtClean="0">
                <a:solidFill>
                  <a:schemeClr val="accent1">
                    <a:lumMod val="50000"/>
                  </a:schemeClr>
                </a:solidFill>
                <a:latin typeface="+mn-lt"/>
                <a:cs typeface="+mn-cs"/>
              </a:rPr>
              <a:t>Manageability of the risk</a:t>
            </a:r>
          </a:p>
          <a:p>
            <a:pPr marL="457200" indent="-457200">
              <a:buFont typeface="Arial" pitchFamily="34" charset="0"/>
              <a:buChar char="•"/>
            </a:pPr>
            <a:r>
              <a:rPr lang="en-US" sz="2800" b="1" kern="0" dirty="0" smtClean="0">
                <a:solidFill>
                  <a:schemeClr val="accent1">
                    <a:lumMod val="50000"/>
                  </a:schemeClr>
                </a:solidFill>
                <a:latin typeface="+mn-lt"/>
                <a:cs typeface="+mn-cs"/>
              </a:rPr>
              <a:t>Vividness of the consequences</a:t>
            </a:r>
          </a:p>
          <a:p>
            <a:pPr marL="457200" indent="-457200">
              <a:buFont typeface="Arial" pitchFamily="34" charset="0"/>
              <a:buChar char="•"/>
            </a:pPr>
            <a:r>
              <a:rPr lang="en-US" sz="2800" b="1" kern="0" dirty="0" smtClean="0">
                <a:solidFill>
                  <a:schemeClr val="accent1">
                    <a:lumMod val="50000"/>
                  </a:schemeClr>
                </a:solidFill>
                <a:latin typeface="+mn-lt"/>
                <a:cs typeface="+mn-cs"/>
              </a:rPr>
              <a:t>Potential for (adverse) publicity</a:t>
            </a:r>
          </a:p>
          <a:p>
            <a:pPr marL="457200" indent="-457200">
              <a:buFont typeface="Arial" pitchFamily="34" charset="0"/>
              <a:buChar char="•"/>
            </a:pPr>
            <a:r>
              <a:rPr lang="en-US" sz="2800" b="1" kern="0" dirty="0" smtClean="0">
                <a:solidFill>
                  <a:schemeClr val="accent1">
                    <a:lumMod val="50000"/>
                  </a:schemeClr>
                </a:solidFill>
                <a:latin typeface="+mn-lt"/>
                <a:cs typeface="+mn-cs"/>
              </a:rPr>
              <a:t>Ability to measure the consequences</a:t>
            </a:r>
          </a:p>
          <a:p>
            <a:pPr marL="457200" indent="-457200">
              <a:buFont typeface="Arial" pitchFamily="34" charset="0"/>
              <a:buChar char="•"/>
            </a:pPr>
            <a:r>
              <a:rPr lang="en-US" sz="2800" b="1" kern="0" dirty="0" smtClean="0">
                <a:solidFill>
                  <a:schemeClr val="accent1">
                    <a:lumMod val="50000"/>
                  </a:schemeClr>
                </a:solidFill>
                <a:latin typeface="+mn-lt"/>
                <a:cs typeface="+mn-cs"/>
              </a:rPr>
              <a:t>Whose money is it</a:t>
            </a:r>
          </a:p>
          <a:p>
            <a:pPr>
              <a:buFont typeface="Arial" pitchFamily="34" charset="0"/>
              <a:buNone/>
            </a:pPr>
            <a:endParaRPr lang="en-US" sz="2800" kern="0" dirty="0" smtClean="0">
              <a:solidFill>
                <a:schemeClr val="accent1">
                  <a:lumMod val="50000"/>
                </a:schemeClr>
              </a:solidFill>
              <a:latin typeface="+mn-lt"/>
              <a:cs typeface="+mn-cs"/>
            </a:endParaRPr>
          </a:p>
          <a:p>
            <a:pPr>
              <a:buFont typeface="Arial" pitchFamily="34" charset="0"/>
              <a:buNone/>
            </a:pPr>
            <a:endParaRPr lang="en-US" sz="2800" kern="0" dirty="0" smtClean="0">
              <a:solidFill>
                <a:schemeClr val="accent1">
                  <a:lumMod val="50000"/>
                </a:schemeClr>
              </a:solidFill>
              <a:latin typeface="+mn-lt"/>
              <a:cs typeface="+mn-cs"/>
            </a:endParaRPr>
          </a:p>
          <a:p>
            <a:endParaRPr lang="en-US" sz="2800" kern="0" dirty="0" smtClean="0">
              <a:solidFill>
                <a:schemeClr val="accent1">
                  <a:lumMod val="50000"/>
                </a:schemeClr>
              </a:solidFill>
              <a:latin typeface="+mn-lt"/>
              <a:cs typeface="+mn-cs"/>
            </a:endParaRPr>
          </a:p>
          <a:p>
            <a:endParaRPr lang="en-US" sz="28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AND DECISION MAKERS</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Issues</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400" kern="0" dirty="0" smtClean="0">
                <a:solidFill>
                  <a:schemeClr val="accent1">
                    <a:lumMod val="50000"/>
                  </a:schemeClr>
                </a:solidFill>
                <a:latin typeface="+mn-lt"/>
                <a:cs typeface="+mn-cs"/>
              </a:rPr>
              <a:t>Good ways to minimize </a:t>
            </a:r>
            <a:r>
              <a:rPr lang="en-US" sz="2400" b="1" i="1" kern="0" dirty="0" smtClean="0">
                <a:solidFill>
                  <a:schemeClr val="accent1">
                    <a:lumMod val="50000"/>
                  </a:schemeClr>
                </a:solidFill>
                <a:latin typeface="+mn-lt"/>
                <a:cs typeface="+mn-cs"/>
              </a:rPr>
              <a:t>unwarranted optimism, prejudice, ignorance or self-interest</a:t>
            </a:r>
            <a:r>
              <a:rPr lang="en-US" sz="2400" kern="0" dirty="0" smtClean="0">
                <a:solidFill>
                  <a:schemeClr val="accent1">
                    <a:lumMod val="50000"/>
                  </a:schemeClr>
                </a:solidFill>
                <a:latin typeface="+mn-lt"/>
                <a:cs typeface="+mn-cs"/>
              </a:rPr>
              <a:t>, include responding to the following issues:-</a:t>
            </a:r>
          </a:p>
          <a:p>
            <a:pPr marL="457200" indent="-457200">
              <a:buFont typeface="Arial" pitchFamily="34" charset="0"/>
              <a:buChar char="•"/>
            </a:pPr>
            <a:r>
              <a:rPr lang="en-US" sz="2400" b="1" i="1" kern="0" dirty="0" smtClean="0">
                <a:solidFill>
                  <a:schemeClr val="accent1">
                    <a:lumMod val="50000"/>
                  </a:schemeClr>
                </a:solidFill>
                <a:latin typeface="+mn-lt"/>
                <a:cs typeface="+mn-cs"/>
              </a:rPr>
              <a:t>Has it been done before?</a:t>
            </a:r>
          </a:p>
          <a:p>
            <a:pPr marL="457200" indent="-457200">
              <a:buFont typeface="Arial" pitchFamily="34" charset="0"/>
              <a:buChar char="•"/>
            </a:pPr>
            <a:r>
              <a:rPr lang="en-US" sz="2400" b="1" i="1" kern="0" dirty="0" smtClean="0">
                <a:solidFill>
                  <a:schemeClr val="accent1">
                    <a:lumMod val="50000"/>
                  </a:schemeClr>
                </a:solidFill>
                <a:latin typeface="+mn-lt"/>
                <a:cs typeface="+mn-cs"/>
              </a:rPr>
              <a:t>How close is the analogy?</a:t>
            </a:r>
          </a:p>
          <a:p>
            <a:pPr>
              <a:buFont typeface="Arial" pitchFamily="34" charset="0"/>
              <a:buNone/>
            </a:pPr>
            <a:r>
              <a:rPr lang="en-US" sz="2400" kern="0" dirty="0" smtClean="0">
                <a:solidFill>
                  <a:schemeClr val="accent1">
                    <a:lumMod val="50000"/>
                  </a:schemeClr>
                </a:solidFill>
                <a:latin typeface="+mn-lt"/>
                <a:cs typeface="+mn-cs"/>
              </a:rPr>
              <a:t>	</a:t>
            </a:r>
          </a:p>
          <a:p>
            <a:pPr>
              <a:buFont typeface="Arial" pitchFamily="34" charset="0"/>
              <a:buNone/>
            </a:pPr>
            <a:r>
              <a:rPr lang="en-US" sz="2400" kern="0" dirty="0" smtClean="0">
                <a:solidFill>
                  <a:schemeClr val="accent1">
                    <a:lumMod val="50000"/>
                  </a:schemeClr>
                </a:solidFill>
                <a:latin typeface="+mn-lt"/>
                <a:cs typeface="+mn-cs"/>
              </a:rPr>
              <a:t>       and</a:t>
            </a:r>
          </a:p>
          <a:p>
            <a:pPr>
              <a:buFont typeface="Arial" pitchFamily="34" charset="0"/>
              <a:buNone/>
            </a:pPr>
            <a:endParaRPr lang="en-US" sz="2400" kern="0" dirty="0" smtClean="0">
              <a:solidFill>
                <a:schemeClr val="accent1">
                  <a:lumMod val="50000"/>
                </a:schemeClr>
              </a:solidFill>
              <a:latin typeface="+mn-lt"/>
              <a:cs typeface="+mn-cs"/>
            </a:endParaRPr>
          </a:p>
          <a:p>
            <a:pPr marL="457200" indent="-457200">
              <a:buFont typeface="Arial" pitchFamily="34" charset="0"/>
              <a:buChar char="•"/>
            </a:pPr>
            <a:r>
              <a:rPr lang="en-US" sz="2400" b="1" i="1" kern="0" dirty="0" smtClean="0">
                <a:solidFill>
                  <a:schemeClr val="accent1">
                    <a:lumMod val="50000"/>
                  </a:schemeClr>
                </a:solidFill>
                <a:latin typeface="+mn-lt"/>
                <a:cs typeface="+mn-cs"/>
              </a:rPr>
              <a:t>Seek our collaborative evidence.</a:t>
            </a:r>
          </a:p>
          <a:p>
            <a:pPr marL="457200" indent="-457200">
              <a:buFont typeface="Arial" pitchFamily="34" charset="0"/>
              <a:buChar char="•"/>
            </a:pPr>
            <a:r>
              <a:rPr lang="en-US" sz="2400" b="1" i="1" kern="0" dirty="0" smtClean="0">
                <a:solidFill>
                  <a:schemeClr val="accent1">
                    <a:lumMod val="50000"/>
                  </a:schemeClr>
                </a:solidFill>
                <a:latin typeface="+mn-lt"/>
                <a:cs typeface="+mn-cs"/>
              </a:rPr>
              <a:t>Get personal interviews with those with the experience.</a:t>
            </a:r>
          </a:p>
          <a:p>
            <a:pPr marL="457200" indent="-457200">
              <a:buFont typeface="Arial" pitchFamily="34" charset="0"/>
              <a:buChar char="•"/>
            </a:pPr>
            <a:r>
              <a:rPr lang="en-US" sz="2400" b="1" i="1" kern="0" dirty="0" smtClean="0">
                <a:solidFill>
                  <a:schemeClr val="accent1">
                    <a:lumMod val="50000"/>
                  </a:schemeClr>
                </a:solidFill>
                <a:latin typeface="+mn-lt"/>
                <a:cs typeface="+mn-cs"/>
              </a:rPr>
              <a:t>Obtain alternative opinions.</a:t>
            </a:r>
          </a:p>
          <a:p>
            <a:pPr marL="457200" indent="-457200">
              <a:buFont typeface="Arial" pitchFamily="34" charset="0"/>
              <a:buChar char="•"/>
            </a:pPr>
            <a:r>
              <a:rPr lang="en-US" sz="2400" b="1" i="1" kern="0" dirty="0" smtClean="0">
                <a:solidFill>
                  <a:schemeClr val="accent1">
                    <a:lumMod val="50000"/>
                  </a:schemeClr>
                </a:solidFill>
                <a:latin typeface="+mn-lt"/>
                <a:cs typeface="+mn-cs"/>
              </a:rPr>
              <a:t>Insist on written assessments, quantitative if possible.</a:t>
            </a:r>
          </a:p>
          <a:p>
            <a:pPr>
              <a:buFont typeface="Arial" pitchFamily="34" charset="0"/>
              <a:buNone/>
            </a:pPr>
            <a:endParaRPr lang="en-US" sz="2400" kern="0" dirty="0" smtClean="0">
              <a:solidFill>
                <a:schemeClr val="accent1">
                  <a:lumMod val="50000"/>
                </a:schemeClr>
              </a:solidFill>
              <a:latin typeface="+mn-lt"/>
              <a:cs typeface="+mn-cs"/>
            </a:endParaRPr>
          </a:p>
          <a:p>
            <a:pPr>
              <a:buFont typeface="Arial" pitchFamily="34" charset="0"/>
              <a:buNone/>
            </a:pPr>
            <a:endParaRPr lang="en-US" sz="2400" kern="0" dirty="0" smtClean="0">
              <a:solidFill>
                <a:schemeClr val="accent1">
                  <a:lumMod val="50000"/>
                </a:schemeClr>
              </a:solidFill>
              <a:latin typeface="+mn-lt"/>
              <a:cs typeface="+mn-cs"/>
            </a:endParaRPr>
          </a:p>
          <a:p>
            <a:endParaRPr lang="en-US" sz="2400" kern="0" dirty="0" smtClean="0">
              <a:solidFill>
                <a:schemeClr val="accent1">
                  <a:lumMod val="50000"/>
                </a:schemeClr>
              </a:solidFill>
              <a:latin typeface="+mn-lt"/>
              <a:cs typeface="+mn-cs"/>
            </a:endParaRPr>
          </a:p>
          <a:p>
            <a:endParaRPr lang="en-US" sz="24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70582"/>
            <a:ext cx="6477000" cy="1077218"/>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AND DECISION MAKERS</a:t>
            </a:r>
          </a:p>
          <a:p>
            <a:pPr algn="ctr">
              <a:defRPr/>
            </a:pPr>
            <a:r>
              <a:rPr lang="en-US" sz="28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Typical Project Rewards (Benefits)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algn="ctr"/>
            <a:r>
              <a:rPr lang="en-US" sz="2400" b="1" kern="0" dirty="0" smtClean="0">
                <a:solidFill>
                  <a:schemeClr val="accent1">
                    <a:lumMod val="50000"/>
                  </a:schemeClr>
                </a:solidFill>
                <a:latin typeface="+mn-lt"/>
                <a:cs typeface="+mn-cs"/>
              </a:rPr>
              <a:t>”There’s never enough time to do it right the first time, but time enough to do it over if its wrong!”</a:t>
            </a:r>
          </a:p>
          <a:p>
            <a:endParaRPr lang="en-US" sz="2400" kern="0" dirty="0" smtClean="0">
              <a:solidFill>
                <a:schemeClr val="accent1">
                  <a:lumMod val="50000"/>
                </a:schemeClr>
              </a:solidFill>
              <a:latin typeface="+mn-lt"/>
              <a:cs typeface="+mn-cs"/>
            </a:endParaRPr>
          </a:p>
          <a:p>
            <a:r>
              <a:rPr lang="en-US" sz="2400" kern="0" dirty="0" smtClean="0">
                <a:solidFill>
                  <a:schemeClr val="accent1">
                    <a:lumMod val="50000"/>
                  </a:schemeClr>
                </a:solidFill>
                <a:latin typeface="+mn-lt"/>
                <a:cs typeface="+mn-cs"/>
              </a:rPr>
              <a:t>Some typical </a:t>
            </a:r>
            <a:r>
              <a:rPr lang="en-US" sz="2400" b="1" i="1" kern="0" dirty="0" smtClean="0">
                <a:solidFill>
                  <a:schemeClr val="accent1">
                    <a:lumMod val="50000"/>
                  </a:schemeClr>
                </a:solidFill>
                <a:latin typeface="+mn-lt"/>
                <a:cs typeface="+mn-cs"/>
              </a:rPr>
              <a:t>project rewards (benefits) </a:t>
            </a:r>
            <a:r>
              <a:rPr lang="en-US" sz="2400" kern="0" dirty="0" smtClean="0">
                <a:solidFill>
                  <a:schemeClr val="accent1">
                    <a:lumMod val="50000"/>
                  </a:schemeClr>
                </a:solidFill>
                <a:latin typeface="+mn-lt"/>
                <a:cs typeface="+mn-cs"/>
              </a:rPr>
              <a:t>include:-</a:t>
            </a:r>
          </a:p>
          <a:p>
            <a:pPr marL="457200" indent="-457200">
              <a:buFont typeface="Arial" pitchFamily="34" charset="0"/>
              <a:buChar char="•"/>
            </a:pPr>
            <a:r>
              <a:rPr lang="en-US" sz="2400" kern="0" dirty="0" smtClean="0">
                <a:solidFill>
                  <a:schemeClr val="accent1">
                    <a:lumMod val="50000"/>
                  </a:schemeClr>
                </a:solidFill>
                <a:latin typeface="+mn-lt"/>
                <a:cs typeface="+mn-cs"/>
              </a:rPr>
              <a:t>Achieving a desired result using limited resources</a:t>
            </a:r>
          </a:p>
          <a:p>
            <a:pPr marL="457200" indent="-457200">
              <a:buFont typeface="Arial" pitchFamily="34" charset="0"/>
              <a:buChar char="•"/>
            </a:pPr>
            <a:r>
              <a:rPr lang="en-US" sz="2400" kern="0" dirty="0" smtClean="0">
                <a:solidFill>
                  <a:schemeClr val="accent1">
                    <a:lumMod val="50000"/>
                  </a:schemeClr>
                </a:solidFill>
                <a:latin typeface="+mn-lt"/>
                <a:cs typeface="+mn-cs"/>
              </a:rPr>
              <a:t>Advancing the state-of-the-art</a:t>
            </a:r>
          </a:p>
          <a:p>
            <a:pPr marL="457200" indent="-457200">
              <a:buFont typeface="Arial" pitchFamily="34" charset="0"/>
              <a:buChar char="•"/>
            </a:pPr>
            <a:r>
              <a:rPr lang="en-US" sz="2400" kern="0" dirty="0" smtClean="0">
                <a:solidFill>
                  <a:schemeClr val="accent1">
                    <a:lumMod val="50000"/>
                  </a:schemeClr>
                </a:solidFill>
                <a:latin typeface="+mn-lt"/>
                <a:cs typeface="+mn-cs"/>
              </a:rPr>
              <a:t>Meeting a required end date or improving a schedule</a:t>
            </a:r>
          </a:p>
          <a:p>
            <a:pPr marL="457200" indent="-457200">
              <a:buFont typeface="Arial" pitchFamily="34" charset="0"/>
              <a:buChar char="•"/>
            </a:pPr>
            <a:r>
              <a:rPr lang="en-US" sz="2400" kern="0" dirty="0" smtClean="0">
                <a:solidFill>
                  <a:schemeClr val="accent1">
                    <a:lumMod val="50000"/>
                  </a:schemeClr>
                </a:solidFill>
                <a:latin typeface="+mn-lt"/>
                <a:cs typeface="+mn-cs"/>
              </a:rPr>
              <a:t>Enhancing profitability</a:t>
            </a:r>
          </a:p>
          <a:p>
            <a:pPr marL="457200" indent="-457200">
              <a:buFont typeface="Arial" pitchFamily="34" charset="0"/>
              <a:buChar char="•"/>
            </a:pPr>
            <a:r>
              <a:rPr lang="en-US" sz="2400" kern="0" dirty="0" smtClean="0">
                <a:solidFill>
                  <a:schemeClr val="accent1">
                    <a:lumMod val="50000"/>
                  </a:schemeClr>
                </a:solidFill>
                <a:latin typeface="+mn-lt"/>
                <a:cs typeface="+mn-cs"/>
              </a:rPr>
              <a:t>Increasing a budget or schedule contingency</a:t>
            </a:r>
          </a:p>
          <a:p>
            <a:pPr marL="457200" indent="-457200">
              <a:buFont typeface="Arial" pitchFamily="34" charset="0"/>
              <a:buChar char="•"/>
            </a:pPr>
            <a:r>
              <a:rPr lang="en-US" sz="2400" kern="0" dirty="0" smtClean="0">
                <a:solidFill>
                  <a:schemeClr val="accent1">
                    <a:lumMod val="50000"/>
                  </a:schemeClr>
                </a:solidFill>
                <a:latin typeface="+mn-lt"/>
                <a:cs typeface="+mn-cs"/>
              </a:rPr>
              <a:t>Saving money or offsetting a fiscal variance</a:t>
            </a:r>
          </a:p>
          <a:p>
            <a:pPr marL="457200" indent="-457200">
              <a:buFont typeface="Arial" pitchFamily="34" charset="0"/>
              <a:buChar char="•"/>
            </a:pPr>
            <a:r>
              <a:rPr lang="en-US" sz="2400" kern="0" dirty="0" smtClean="0">
                <a:solidFill>
                  <a:schemeClr val="accent1">
                    <a:lumMod val="50000"/>
                  </a:schemeClr>
                </a:solidFill>
                <a:latin typeface="+mn-lt"/>
                <a:cs typeface="+mn-cs"/>
              </a:rPr>
              <a:t>Improving the firm’s market position, or</a:t>
            </a:r>
          </a:p>
          <a:p>
            <a:pPr marL="457200" indent="-457200">
              <a:buFont typeface="Arial" pitchFamily="34" charset="0"/>
              <a:buChar char="•"/>
            </a:pPr>
            <a:r>
              <a:rPr lang="en-US" sz="2400" kern="0" dirty="0" smtClean="0">
                <a:solidFill>
                  <a:schemeClr val="accent1">
                    <a:lumMod val="50000"/>
                  </a:schemeClr>
                </a:solidFill>
                <a:latin typeface="+mn-lt"/>
                <a:cs typeface="+mn-cs"/>
              </a:rPr>
              <a:t>Ensuring customer satisfaction</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70582"/>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AND DECISION MAKERS</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Making Decisions</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endParaRPr lang="en-US" sz="2800" kern="0" dirty="0" smtClean="0">
              <a:solidFill>
                <a:schemeClr val="accent1">
                  <a:lumMod val="50000"/>
                </a:schemeClr>
              </a:solidFill>
            </a:endParaRPr>
          </a:p>
          <a:p>
            <a:r>
              <a:rPr lang="en-US" sz="2800" kern="0" dirty="0" smtClean="0">
                <a:solidFill>
                  <a:schemeClr val="accent1">
                    <a:lumMod val="50000"/>
                  </a:schemeClr>
                </a:solidFill>
              </a:rPr>
              <a:t>To ensure objectivity in the risk assessment process. </a:t>
            </a:r>
          </a:p>
          <a:p>
            <a:endParaRPr lang="en-US" sz="2800" kern="0" dirty="0" smtClean="0">
              <a:solidFill>
                <a:schemeClr val="accent1">
                  <a:lumMod val="50000"/>
                </a:schemeClr>
              </a:solidFill>
            </a:endParaRPr>
          </a:p>
          <a:p>
            <a:pPr marL="457200" indent="-457200">
              <a:buFont typeface="Arial" pitchFamily="34" charset="0"/>
              <a:buChar char="•"/>
            </a:pPr>
            <a:r>
              <a:rPr lang="en-US" sz="2800" kern="0" dirty="0" smtClean="0">
                <a:solidFill>
                  <a:schemeClr val="accent1">
                    <a:lumMod val="50000"/>
                  </a:schemeClr>
                </a:solidFill>
              </a:rPr>
              <a:t>Make the best decision given the state of knowledge – even so, it may not work out.</a:t>
            </a:r>
          </a:p>
          <a:p>
            <a:pPr marL="457200" indent="-457200">
              <a:buFont typeface="Arial" pitchFamily="34" charset="0"/>
              <a:buChar char="•"/>
            </a:pPr>
            <a:r>
              <a:rPr lang="en-US" sz="2800" kern="0" dirty="0" smtClean="0">
                <a:solidFill>
                  <a:schemeClr val="accent1">
                    <a:lumMod val="50000"/>
                  </a:schemeClr>
                </a:solidFill>
              </a:rPr>
              <a:t>Distinguish between a good decision and a good outcome.</a:t>
            </a:r>
          </a:p>
          <a:p>
            <a:pPr marL="457200" indent="-457200">
              <a:buFont typeface="Arial" pitchFamily="34" charset="0"/>
              <a:buChar char="•"/>
            </a:pPr>
            <a:r>
              <a:rPr lang="en-US" sz="2800" kern="0" dirty="0" smtClean="0">
                <a:solidFill>
                  <a:schemeClr val="accent1">
                    <a:lumMod val="50000"/>
                  </a:schemeClr>
                </a:solidFill>
              </a:rPr>
              <a:t>Since it is not possible to be certain of a good outcome, increase the probability of good outcome by making good decisions!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70582"/>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AND DECISION MAKERS</a:t>
            </a:r>
          </a:p>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Rules-Of-Thumb</a:t>
            </a:r>
            <a:endParaRPr lang="en-US" sz="28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800" kern="0" dirty="0" smtClean="0">
                <a:solidFill>
                  <a:schemeClr val="accent1">
                    <a:lumMod val="50000"/>
                  </a:schemeClr>
                </a:solidFill>
              </a:rPr>
              <a:t>Don’t take the risk if:-</a:t>
            </a:r>
          </a:p>
          <a:p>
            <a:pPr marL="457200" indent="-457200">
              <a:buFont typeface="Arial" pitchFamily="34" charset="0"/>
              <a:buChar char="•"/>
            </a:pPr>
            <a:r>
              <a:rPr lang="en-US" kern="0" dirty="0" smtClean="0">
                <a:solidFill>
                  <a:schemeClr val="accent1">
                    <a:lumMod val="50000"/>
                  </a:schemeClr>
                </a:solidFill>
              </a:rPr>
              <a:t>The organization cannot afford to lose</a:t>
            </a:r>
          </a:p>
          <a:p>
            <a:pPr marL="457200" indent="-457200">
              <a:buFont typeface="Arial" pitchFamily="34" charset="0"/>
              <a:buChar char="•"/>
            </a:pPr>
            <a:r>
              <a:rPr lang="en-US" kern="0" dirty="0" smtClean="0">
                <a:solidFill>
                  <a:schemeClr val="accent1">
                    <a:lumMod val="50000"/>
                  </a:schemeClr>
                </a:solidFill>
              </a:rPr>
              <a:t>The exposure to the outcome is too great</a:t>
            </a:r>
          </a:p>
          <a:p>
            <a:pPr marL="457200" indent="-457200">
              <a:buFont typeface="Arial" pitchFamily="34" charset="0"/>
              <a:buChar char="•"/>
            </a:pPr>
            <a:r>
              <a:rPr lang="en-US" kern="0" dirty="0" smtClean="0">
                <a:solidFill>
                  <a:schemeClr val="accent1">
                    <a:lumMod val="50000"/>
                  </a:schemeClr>
                </a:solidFill>
              </a:rPr>
              <a:t>The situation (or the project) is just not worth it</a:t>
            </a:r>
          </a:p>
          <a:p>
            <a:pPr marL="457200" indent="-457200">
              <a:buFont typeface="Arial" pitchFamily="34" charset="0"/>
              <a:buChar char="•"/>
            </a:pPr>
            <a:r>
              <a:rPr lang="en-US" kern="0" dirty="0" smtClean="0">
                <a:solidFill>
                  <a:schemeClr val="accent1">
                    <a:lumMod val="50000"/>
                  </a:schemeClr>
                </a:solidFill>
              </a:rPr>
              <a:t>The adds are not in the project’s favor</a:t>
            </a:r>
          </a:p>
          <a:p>
            <a:pPr marL="457200" indent="-457200">
              <a:buFont typeface="Arial" pitchFamily="34" charset="0"/>
              <a:buChar char="•"/>
            </a:pPr>
            <a:r>
              <a:rPr lang="en-US" kern="0" dirty="0" smtClean="0">
                <a:solidFill>
                  <a:schemeClr val="accent1">
                    <a:lumMod val="50000"/>
                  </a:schemeClr>
                </a:solidFill>
              </a:rPr>
              <a:t>It is no more than a “fair bet”</a:t>
            </a:r>
          </a:p>
          <a:p>
            <a:pPr marL="457200" indent="-457200">
              <a:buFont typeface="Arial" pitchFamily="34" charset="0"/>
              <a:buChar char="•"/>
            </a:pPr>
            <a:r>
              <a:rPr lang="en-US" kern="0" dirty="0" smtClean="0">
                <a:solidFill>
                  <a:schemeClr val="accent1">
                    <a:lumMod val="50000"/>
                  </a:schemeClr>
                </a:solidFill>
              </a:rPr>
              <a:t>The benefits are not identified</a:t>
            </a:r>
          </a:p>
          <a:p>
            <a:pPr marL="457200" indent="-457200">
              <a:buFont typeface="Arial" pitchFamily="34" charset="0"/>
              <a:buChar char="•"/>
            </a:pPr>
            <a:r>
              <a:rPr lang="en-US" kern="0" dirty="0" smtClean="0">
                <a:solidFill>
                  <a:schemeClr val="accent1">
                    <a:lumMod val="50000"/>
                  </a:schemeClr>
                </a:solidFill>
              </a:rPr>
              <a:t>There appears to be large number of acceptable alternatives (The greater the number, the more the uncertainty)</a:t>
            </a:r>
          </a:p>
          <a:p>
            <a:pPr marL="457200" indent="-457200">
              <a:buFont typeface="Arial" pitchFamily="34" charset="0"/>
              <a:buChar char="•"/>
            </a:pPr>
            <a:r>
              <a:rPr lang="en-US" kern="0" dirty="0" smtClean="0">
                <a:solidFill>
                  <a:schemeClr val="accent1">
                    <a:lumMod val="50000"/>
                  </a:schemeClr>
                </a:solidFill>
              </a:rPr>
              <a:t>The risk does not achieve a project objective</a:t>
            </a:r>
          </a:p>
          <a:p>
            <a:pPr marL="457200" indent="-457200">
              <a:buFont typeface="Arial" pitchFamily="34" charset="0"/>
              <a:buChar char="•"/>
            </a:pPr>
            <a:r>
              <a:rPr lang="en-US" kern="0" dirty="0" smtClean="0">
                <a:solidFill>
                  <a:schemeClr val="accent1">
                    <a:lumMod val="50000"/>
                  </a:schemeClr>
                </a:solidFill>
              </a:rPr>
              <a:t>The expected value from the baseline assumptions is negative or is negative with small changes in assumptions</a:t>
            </a:r>
          </a:p>
          <a:p>
            <a:pPr marL="457200" indent="-457200">
              <a:buFont typeface="Arial" pitchFamily="34" charset="0"/>
              <a:buChar char="•"/>
            </a:pPr>
            <a:r>
              <a:rPr lang="en-US" kern="0" dirty="0" smtClean="0">
                <a:solidFill>
                  <a:schemeClr val="accent1">
                    <a:lumMod val="50000"/>
                  </a:schemeClr>
                </a:solidFill>
              </a:rPr>
              <a:t>The data is unorganized, without structure or pattern</a:t>
            </a:r>
          </a:p>
          <a:p>
            <a:pPr marL="457200" indent="-457200">
              <a:buFont typeface="Arial" pitchFamily="34" charset="0"/>
              <a:buChar char="•"/>
            </a:pPr>
            <a:r>
              <a:rPr lang="en-US" kern="0" dirty="0" smtClean="0">
                <a:solidFill>
                  <a:schemeClr val="accent1">
                    <a:lumMod val="50000"/>
                  </a:schemeClr>
                </a:solidFill>
              </a:rPr>
              <a:t>There is not enough data to compute the results (get more data or do research)</a:t>
            </a:r>
          </a:p>
          <a:p>
            <a:pPr marL="457200" indent="-457200">
              <a:buFont typeface="Arial" pitchFamily="34" charset="0"/>
              <a:buChar char="•"/>
            </a:pPr>
            <a:r>
              <a:rPr lang="en-US" kern="0" dirty="0" smtClean="0">
                <a:solidFill>
                  <a:schemeClr val="accent1">
                    <a:lumMod val="50000"/>
                  </a:schemeClr>
                </a:solidFill>
              </a:rPr>
              <a:t>A contingency plan for recovery is not in place should the results prove to be less than satisfactory</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INTEGRATING RISK AND PROJECT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algn="ctr"/>
            <a:r>
              <a:rPr lang="en-US" sz="2800" b="1" kern="0" dirty="0" smtClean="0">
                <a:solidFill>
                  <a:schemeClr val="accent1">
                    <a:lumMod val="50000"/>
                  </a:schemeClr>
                </a:solidFill>
                <a:latin typeface="+mn-lt"/>
                <a:cs typeface="+mn-cs"/>
              </a:rPr>
              <a:t>ROLE OF PROJECT RISK MANAGEMENT</a:t>
            </a:r>
          </a:p>
          <a:p>
            <a:pPr marL="457200" indent="-457200">
              <a:buFont typeface="Arial" pitchFamily="34" charset="0"/>
              <a:buChar char="•"/>
            </a:pPr>
            <a:r>
              <a:rPr lang="en-US" sz="2800" kern="0" dirty="0" smtClean="0">
                <a:solidFill>
                  <a:schemeClr val="accent1">
                    <a:lumMod val="50000"/>
                  </a:schemeClr>
                </a:solidFill>
                <a:latin typeface="+mn-lt"/>
                <a:cs typeface="+mn-cs"/>
              </a:rPr>
              <a:t>Role of Project Risk Management is </a:t>
            </a:r>
            <a:r>
              <a:rPr lang="en-US" sz="2800" b="1" i="1" kern="0" dirty="0" smtClean="0">
                <a:solidFill>
                  <a:schemeClr val="accent1">
                    <a:lumMod val="50000"/>
                  </a:schemeClr>
                </a:solidFill>
                <a:latin typeface="+mn-lt"/>
                <a:cs typeface="+mn-cs"/>
              </a:rPr>
              <a:t>not an option</a:t>
            </a:r>
            <a:r>
              <a:rPr lang="en-US" sz="2800" kern="0" dirty="0" smtClean="0">
                <a:solidFill>
                  <a:schemeClr val="accent1">
                    <a:lumMod val="50000"/>
                  </a:schemeClr>
                </a:solidFill>
                <a:latin typeface="+mn-lt"/>
                <a:cs typeface="+mn-cs"/>
              </a:rPr>
              <a:t>al activity. </a:t>
            </a:r>
          </a:p>
          <a:p>
            <a:pPr marL="457200" indent="-457200">
              <a:buFont typeface="Arial" pitchFamily="34" charset="0"/>
              <a:buChar char="•"/>
            </a:pPr>
            <a:r>
              <a:rPr lang="en-US" sz="2800" kern="0" dirty="0" smtClean="0">
                <a:solidFill>
                  <a:schemeClr val="accent1">
                    <a:lumMod val="50000"/>
                  </a:schemeClr>
                </a:solidFill>
                <a:latin typeface="+mn-lt"/>
                <a:cs typeface="+mn-cs"/>
              </a:rPr>
              <a:t>It is </a:t>
            </a:r>
            <a:r>
              <a:rPr lang="en-US" sz="2800" b="1" i="1" kern="0" dirty="0" smtClean="0">
                <a:solidFill>
                  <a:schemeClr val="accent1">
                    <a:lumMod val="50000"/>
                  </a:schemeClr>
                </a:solidFill>
                <a:latin typeface="+mn-lt"/>
                <a:cs typeface="+mn-cs"/>
              </a:rPr>
              <a:t>essential</a:t>
            </a:r>
            <a:r>
              <a:rPr lang="en-US" sz="2800" kern="0" dirty="0" smtClean="0">
                <a:solidFill>
                  <a:schemeClr val="accent1">
                    <a:lumMod val="50000"/>
                  </a:schemeClr>
                </a:solidFill>
                <a:latin typeface="+mn-lt"/>
                <a:cs typeface="+mn-cs"/>
              </a:rPr>
              <a:t> to successful project management. </a:t>
            </a:r>
          </a:p>
          <a:p>
            <a:pPr marL="457200" indent="-457200">
              <a:buFont typeface="Arial" pitchFamily="34" charset="0"/>
              <a:buChar char="•"/>
            </a:pPr>
            <a:r>
              <a:rPr lang="en-US" sz="2800" kern="0" dirty="0" smtClean="0">
                <a:solidFill>
                  <a:schemeClr val="accent1">
                    <a:lumMod val="50000"/>
                  </a:schemeClr>
                </a:solidFill>
                <a:latin typeface="+mn-lt"/>
                <a:cs typeface="+mn-cs"/>
              </a:rPr>
              <a:t>It should be </a:t>
            </a:r>
            <a:r>
              <a:rPr lang="en-US" sz="2800" b="1" i="1" kern="0" dirty="0" smtClean="0">
                <a:solidFill>
                  <a:schemeClr val="accent1">
                    <a:lumMod val="50000"/>
                  </a:schemeClr>
                </a:solidFill>
                <a:latin typeface="+mn-lt"/>
                <a:cs typeface="+mn-cs"/>
              </a:rPr>
              <a:t>applied to all projects </a:t>
            </a:r>
            <a:r>
              <a:rPr lang="en-US" sz="2800" kern="0" dirty="0" smtClean="0">
                <a:solidFill>
                  <a:schemeClr val="accent1">
                    <a:lumMod val="50000"/>
                  </a:schemeClr>
                </a:solidFill>
                <a:latin typeface="+mn-lt"/>
                <a:cs typeface="+mn-cs"/>
              </a:rPr>
              <a:t>and be included in </a:t>
            </a:r>
            <a:r>
              <a:rPr lang="en-US" sz="2800" b="1" i="1" kern="0" dirty="0" smtClean="0">
                <a:solidFill>
                  <a:schemeClr val="accent1">
                    <a:lumMod val="50000"/>
                  </a:schemeClr>
                </a:solidFill>
                <a:latin typeface="+mn-lt"/>
                <a:cs typeface="+mn-cs"/>
              </a:rPr>
              <a:t>project plans </a:t>
            </a:r>
            <a:r>
              <a:rPr lang="en-US" sz="2800" kern="0" dirty="0" smtClean="0">
                <a:solidFill>
                  <a:schemeClr val="accent1">
                    <a:lumMod val="50000"/>
                  </a:schemeClr>
                </a:solidFill>
                <a:latin typeface="+mn-lt"/>
                <a:cs typeface="+mn-cs"/>
              </a:rPr>
              <a:t>and </a:t>
            </a:r>
            <a:r>
              <a:rPr lang="en-US" sz="2800" b="1" i="1" kern="0" dirty="0" smtClean="0">
                <a:solidFill>
                  <a:schemeClr val="accent1">
                    <a:lumMod val="50000"/>
                  </a:schemeClr>
                </a:solidFill>
                <a:latin typeface="+mn-lt"/>
                <a:cs typeface="+mn-cs"/>
              </a:rPr>
              <a:t>operational documents</a:t>
            </a:r>
            <a:r>
              <a:rPr lang="en-US" sz="2800" kern="0" dirty="0" smtClean="0">
                <a:solidFill>
                  <a:schemeClr val="accent1">
                    <a:lumMod val="50000"/>
                  </a:schemeClr>
                </a:solidFill>
                <a:latin typeface="+mn-lt"/>
                <a:cs typeface="+mn-cs"/>
              </a:rPr>
              <a:t>. </a:t>
            </a:r>
          </a:p>
          <a:p>
            <a:pPr marL="457200" indent="-457200">
              <a:buFont typeface="Arial" pitchFamily="34" charset="0"/>
              <a:buChar char="•"/>
            </a:pPr>
            <a:r>
              <a:rPr lang="en-US" sz="2800" kern="0" dirty="0" smtClean="0">
                <a:solidFill>
                  <a:schemeClr val="accent1">
                    <a:lumMod val="50000"/>
                  </a:schemeClr>
                </a:solidFill>
                <a:latin typeface="+mn-lt"/>
                <a:cs typeface="+mn-cs"/>
              </a:rPr>
              <a:t>Risk Management is </a:t>
            </a:r>
            <a:r>
              <a:rPr lang="en-US" sz="2800" b="1" i="1" kern="0" dirty="0" smtClean="0">
                <a:solidFill>
                  <a:schemeClr val="accent1">
                    <a:lumMod val="50000"/>
                  </a:schemeClr>
                </a:solidFill>
                <a:latin typeface="+mn-lt"/>
                <a:cs typeface="+mn-cs"/>
              </a:rPr>
              <a:t>an integral part </a:t>
            </a:r>
            <a:r>
              <a:rPr lang="en-US" sz="2800" kern="0" dirty="0" smtClean="0">
                <a:solidFill>
                  <a:schemeClr val="accent1">
                    <a:lumMod val="50000"/>
                  </a:schemeClr>
                </a:solidFill>
                <a:latin typeface="+mn-lt"/>
                <a:cs typeface="+mn-cs"/>
              </a:rPr>
              <a:t>of every aspect of managing the project, </a:t>
            </a:r>
          </a:p>
          <a:p>
            <a:pPr marL="914400" lvl="1" indent="-457200">
              <a:buFont typeface="Arial" pitchFamily="34" charset="0"/>
              <a:buChar char="•"/>
            </a:pPr>
            <a:r>
              <a:rPr lang="en-US" sz="2800" kern="0" dirty="0" smtClean="0">
                <a:solidFill>
                  <a:schemeClr val="accent1">
                    <a:lumMod val="50000"/>
                  </a:schemeClr>
                </a:solidFill>
                <a:latin typeface="+mn-lt"/>
                <a:cs typeface="+mn-cs"/>
              </a:rPr>
              <a:t>in every </a:t>
            </a:r>
            <a:r>
              <a:rPr lang="en-US" sz="2800" b="1" i="1" kern="0" dirty="0" smtClean="0">
                <a:solidFill>
                  <a:schemeClr val="accent1">
                    <a:lumMod val="50000"/>
                  </a:schemeClr>
                </a:solidFill>
                <a:latin typeface="+mn-lt"/>
                <a:cs typeface="+mn-cs"/>
              </a:rPr>
              <a:t>phase</a:t>
            </a:r>
            <a:r>
              <a:rPr lang="en-US" sz="2800" kern="0" dirty="0" smtClean="0">
                <a:solidFill>
                  <a:schemeClr val="accent1">
                    <a:lumMod val="50000"/>
                  </a:schemeClr>
                </a:solidFill>
                <a:latin typeface="+mn-lt"/>
                <a:cs typeface="+mn-cs"/>
              </a:rPr>
              <a:t> and </a:t>
            </a:r>
          </a:p>
          <a:p>
            <a:pPr marL="914400" lvl="1" indent="-457200">
              <a:buFont typeface="Arial" pitchFamily="34" charset="0"/>
              <a:buChar char="•"/>
            </a:pPr>
            <a:r>
              <a:rPr lang="en-US" sz="2800" kern="0" dirty="0" smtClean="0">
                <a:solidFill>
                  <a:schemeClr val="accent1">
                    <a:lumMod val="50000"/>
                  </a:schemeClr>
                </a:solidFill>
                <a:latin typeface="+mn-lt"/>
                <a:cs typeface="+mn-cs"/>
              </a:rPr>
              <a:t>in every </a:t>
            </a:r>
            <a:r>
              <a:rPr lang="en-US" sz="2800" b="1" i="1" kern="0" dirty="0" smtClean="0">
                <a:solidFill>
                  <a:schemeClr val="accent1">
                    <a:lumMod val="50000"/>
                  </a:schemeClr>
                </a:solidFill>
                <a:latin typeface="+mn-lt"/>
                <a:cs typeface="+mn-cs"/>
              </a:rPr>
              <a:t>process group</a:t>
            </a:r>
            <a:r>
              <a:rPr lang="en-US" sz="2800" kern="0" dirty="0" smtClean="0">
                <a:solidFill>
                  <a:schemeClr val="accent1">
                    <a:lumMod val="50000"/>
                  </a:schemeClr>
                </a:solidFill>
                <a:latin typeface="+mn-lt"/>
                <a:cs typeface="+mn-cs"/>
              </a:rPr>
              <a:t>.</a:t>
            </a:r>
          </a:p>
          <a:p>
            <a:endParaRPr lang="en-US" sz="2800" kern="0" dirty="0" smtClean="0">
              <a:solidFill>
                <a:schemeClr val="accent1">
                  <a:lumMod val="50000"/>
                </a:schemeClr>
              </a:solidFill>
              <a:latin typeface="+mn-lt"/>
              <a:cs typeface="+mn-cs"/>
            </a:endParaRPr>
          </a:p>
          <a:p>
            <a:endParaRPr lang="en-US" sz="28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7" name="Rectangle 6"/>
          <p:cNvSpPr/>
          <p:nvPr/>
        </p:nvSpPr>
        <p:spPr>
          <a:xfrm>
            <a:off x="1885282" y="6477000"/>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INTEGRATING RISK AND PROJECT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algn="ctr"/>
            <a:r>
              <a:rPr lang="en-US" sz="2800" b="1" kern="0" dirty="0" smtClean="0">
                <a:solidFill>
                  <a:schemeClr val="accent1">
                    <a:lumMod val="50000"/>
                  </a:schemeClr>
                </a:solidFill>
                <a:latin typeface="+mn-lt"/>
                <a:cs typeface="+mn-cs"/>
              </a:rPr>
              <a:t>RISK MANAGEMENT &amp; OTHER PROCESSES</a:t>
            </a:r>
          </a:p>
          <a:p>
            <a:pPr marL="457200" indent="-457200">
              <a:buFont typeface="Arial" pitchFamily="34" charset="0"/>
              <a:buChar char="•"/>
            </a:pPr>
            <a:r>
              <a:rPr lang="en-US" sz="2800" kern="0" dirty="0" smtClean="0">
                <a:solidFill>
                  <a:schemeClr val="accent1">
                    <a:lumMod val="50000"/>
                  </a:schemeClr>
                </a:solidFill>
                <a:latin typeface="+mn-lt"/>
                <a:cs typeface="+mn-cs"/>
              </a:rPr>
              <a:t>Unrealistic degree of uncertainty in all project management processes.</a:t>
            </a:r>
          </a:p>
          <a:p>
            <a:pPr marL="457200" indent="-457200">
              <a:buFont typeface="Arial" pitchFamily="34" charset="0"/>
              <a:buChar char="•"/>
            </a:pPr>
            <a:r>
              <a:rPr lang="en-US" sz="2800" kern="0" dirty="0" smtClean="0">
                <a:solidFill>
                  <a:schemeClr val="accent1">
                    <a:lumMod val="50000"/>
                  </a:schemeClr>
                </a:solidFill>
                <a:latin typeface="+mn-lt"/>
                <a:cs typeface="+mn-cs"/>
              </a:rPr>
              <a:t>Project Risk Management is not a substitute for the other project management processes. </a:t>
            </a:r>
          </a:p>
          <a:p>
            <a:pPr marL="457200" indent="-457200">
              <a:buFont typeface="Arial" pitchFamily="34" charset="0"/>
              <a:buChar char="•"/>
            </a:pPr>
            <a:r>
              <a:rPr lang="en-US" sz="2800" kern="0" dirty="0" smtClean="0">
                <a:solidFill>
                  <a:schemeClr val="accent1">
                    <a:lumMod val="50000"/>
                  </a:schemeClr>
                </a:solidFill>
                <a:latin typeface="+mn-lt"/>
                <a:cs typeface="+mn-cs"/>
              </a:rPr>
              <a:t>Project Risk Management adds the perspective of the project risk to the outputs of those other processes and adds to their value by taking risk into account. </a:t>
            </a:r>
          </a:p>
          <a:p>
            <a:endParaRPr lang="en-US" sz="2800" kern="0" dirty="0" smtClean="0">
              <a:solidFill>
                <a:schemeClr val="accent1">
                  <a:lumMod val="50000"/>
                </a:schemeClr>
              </a:solidFill>
              <a:latin typeface="+mn-lt"/>
              <a:cs typeface="+mn-cs"/>
            </a:endParaRPr>
          </a:p>
          <a:p>
            <a:endParaRPr lang="en-US" sz="28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7" name="Rectangle 6"/>
          <p:cNvSpPr/>
          <p:nvPr/>
        </p:nvSpPr>
        <p:spPr>
          <a:xfrm>
            <a:off x="1885282" y="6477000"/>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INTEGRATING RISK AND PROJECT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algn="ctr"/>
            <a:r>
              <a:rPr lang="en-US" sz="2800" b="1" kern="0" dirty="0" smtClean="0">
                <a:solidFill>
                  <a:schemeClr val="accent1">
                    <a:lumMod val="50000"/>
                  </a:schemeClr>
                </a:solidFill>
                <a:latin typeface="+mn-lt"/>
                <a:cs typeface="+mn-cs"/>
              </a:rPr>
              <a:t>RISK MANAGEMENT ADDS VALUE</a:t>
            </a:r>
          </a:p>
          <a:p>
            <a:pPr marL="457200" indent="-457200">
              <a:buFont typeface="Arial" pitchFamily="34" charset="0"/>
              <a:buChar char="•"/>
            </a:pPr>
            <a:r>
              <a:rPr lang="en-US" sz="2800" kern="0" dirty="0" smtClean="0">
                <a:solidFill>
                  <a:schemeClr val="accent1">
                    <a:lumMod val="50000"/>
                  </a:schemeClr>
                </a:solidFill>
                <a:latin typeface="+mn-lt"/>
                <a:cs typeface="+mn-cs"/>
              </a:rPr>
              <a:t>Earlier the risks are recognized, the more realistic the project plans will be. </a:t>
            </a:r>
          </a:p>
          <a:p>
            <a:pPr marL="457200" indent="-457200">
              <a:buFont typeface="Arial" pitchFamily="34" charset="0"/>
              <a:buChar char="•"/>
            </a:pPr>
            <a:r>
              <a:rPr lang="en-US" sz="2800" kern="0" dirty="0" smtClean="0">
                <a:solidFill>
                  <a:schemeClr val="accent1">
                    <a:lumMod val="50000"/>
                  </a:schemeClr>
                </a:solidFill>
                <a:latin typeface="+mn-lt"/>
                <a:cs typeface="+mn-cs"/>
              </a:rPr>
              <a:t>Risk management continues to add value as project planning progresses and more information becomes available.</a:t>
            </a:r>
          </a:p>
          <a:p>
            <a:pPr marL="457200" indent="-457200">
              <a:buFont typeface="Arial" pitchFamily="34" charset="0"/>
              <a:buChar char="•"/>
            </a:pPr>
            <a:r>
              <a:rPr lang="en-US" sz="2800" kern="0" dirty="0" smtClean="0">
                <a:solidFill>
                  <a:schemeClr val="accent1">
                    <a:lumMod val="50000"/>
                  </a:schemeClr>
                </a:solidFill>
                <a:latin typeface="+mn-lt"/>
                <a:cs typeface="+mn-cs"/>
              </a:rPr>
              <a:t>Regularly review the balance between project flexibility and knowledge about project risk needs.</a:t>
            </a:r>
          </a:p>
          <a:p>
            <a:pPr marL="457200" indent="-457200">
              <a:buFont typeface="Arial" pitchFamily="34" charset="0"/>
              <a:buChar char="•"/>
            </a:pPr>
            <a:r>
              <a:rPr lang="en-US" sz="2800" kern="0" dirty="0" smtClean="0">
                <a:solidFill>
                  <a:schemeClr val="accent1">
                    <a:lumMod val="50000"/>
                  </a:schemeClr>
                </a:solidFill>
                <a:latin typeface="+mn-lt"/>
                <a:cs typeface="+mn-cs"/>
              </a:rPr>
              <a:t>Support continuous improvement of Project Risk Management practice.</a:t>
            </a:r>
          </a:p>
          <a:p>
            <a:endParaRPr lang="en-US" sz="28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7" name="Rectangle 6"/>
          <p:cNvSpPr/>
          <p:nvPr/>
        </p:nvSpPr>
        <p:spPr>
          <a:xfrm>
            <a:off x="1885282" y="6477000"/>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INTEGRATING RISK AND PROJECT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algn="ctr"/>
            <a:r>
              <a:rPr lang="en-US" sz="2400" b="1" kern="0" dirty="0" smtClean="0">
                <a:solidFill>
                  <a:schemeClr val="accent1">
                    <a:lumMod val="50000"/>
                  </a:schemeClr>
                </a:solidFill>
                <a:latin typeface="+mn-lt"/>
                <a:cs typeface="+mn-cs"/>
              </a:rPr>
              <a:t>POOR PERFORMANCE</a:t>
            </a:r>
          </a:p>
          <a:p>
            <a:r>
              <a:rPr lang="en-US" sz="2400" kern="0" dirty="0" smtClean="0">
                <a:solidFill>
                  <a:schemeClr val="accent1">
                    <a:lumMod val="50000"/>
                  </a:schemeClr>
                </a:solidFill>
                <a:latin typeface="+mn-lt"/>
                <a:cs typeface="+mn-cs"/>
              </a:rPr>
              <a:t>Experience on many projects reveals poor performance in terms of reaching </a:t>
            </a:r>
          </a:p>
          <a:p>
            <a:pPr marL="457200" indent="-457200">
              <a:buFont typeface="Arial" pitchFamily="34" charset="0"/>
              <a:buChar char="•"/>
            </a:pPr>
            <a:r>
              <a:rPr lang="en-US" sz="2400" b="1" kern="0" dirty="0" smtClean="0">
                <a:solidFill>
                  <a:schemeClr val="accent1">
                    <a:lumMod val="50000"/>
                  </a:schemeClr>
                </a:solidFill>
                <a:latin typeface="+mn-lt"/>
                <a:cs typeface="+mn-cs"/>
              </a:rPr>
              <a:t>scope</a:t>
            </a:r>
            <a:r>
              <a:rPr lang="en-US" sz="2400" kern="0" dirty="0" smtClean="0">
                <a:solidFill>
                  <a:schemeClr val="accent1">
                    <a:lumMod val="50000"/>
                  </a:schemeClr>
                </a:solidFill>
                <a:latin typeface="+mn-lt"/>
                <a:cs typeface="+mn-cs"/>
              </a:rPr>
              <a:t>, </a:t>
            </a:r>
          </a:p>
          <a:p>
            <a:pPr marL="457200" indent="-457200">
              <a:buFont typeface="Arial" pitchFamily="34" charset="0"/>
              <a:buChar char="•"/>
            </a:pPr>
            <a:r>
              <a:rPr lang="en-US" sz="2400" b="1" kern="0" dirty="0" smtClean="0">
                <a:solidFill>
                  <a:schemeClr val="accent1">
                    <a:lumMod val="50000"/>
                  </a:schemeClr>
                </a:solidFill>
                <a:latin typeface="+mn-lt"/>
                <a:cs typeface="+mn-cs"/>
              </a:rPr>
              <a:t>quality</a:t>
            </a:r>
            <a:r>
              <a:rPr lang="en-US" sz="2400" kern="0" dirty="0" smtClean="0">
                <a:solidFill>
                  <a:schemeClr val="accent1">
                    <a:lumMod val="50000"/>
                  </a:schemeClr>
                </a:solidFill>
                <a:latin typeface="+mn-lt"/>
                <a:cs typeface="+mn-cs"/>
              </a:rPr>
              <a:t>, </a:t>
            </a:r>
          </a:p>
          <a:p>
            <a:pPr marL="457200" indent="-457200">
              <a:buFont typeface="Arial" pitchFamily="34" charset="0"/>
              <a:buChar char="•"/>
            </a:pPr>
            <a:r>
              <a:rPr lang="en-US" sz="2400" b="1" kern="0" dirty="0" smtClean="0">
                <a:solidFill>
                  <a:schemeClr val="accent1">
                    <a:lumMod val="50000"/>
                  </a:schemeClr>
                </a:solidFill>
                <a:latin typeface="+mn-lt"/>
                <a:cs typeface="+mn-cs"/>
              </a:rPr>
              <a:t>time</a:t>
            </a:r>
            <a:r>
              <a:rPr lang="en-US" sz="2400" kern="0" dirty="0" smtClean="0">
                <a:solidFill>
                  <a:schemeClr val="accent1">
                    <a:lumMod val="50000"/>
                  </a:schemeClr>
                </a:solidFill>
                <a:latin typeface="+mn-lt"/>
                <a:cs typeface="+mn-cs"/>
              </a:rPr>
              <a:t> and </a:t>
            </a:r>
          </a:p>
          <a:p>
            <a:pPr marL="457200" indent="-457200">
              <a:buFont typeface="Arial" pitchFamily="34" charset="0"/>
              <a:buChar char="•"/>
            </a:pPr>
            <a:r>
              <a:rPr lang="en-US" sz="2400" b="1" kern="0" dirty="0" smtClean="0">
                <a:solidFill>
                  <a:schemeClr val="accent1">
                    <a:lumMod val="50000"/>
                  </a:schemeClr>
                </a:solidFill>
                <a:latin typeface="+mn-lt"/>
                <a:cs typeface="+mn-cs"/>
              </a:rPr>
              <a:t>cost</a:t>
            </a:r>
            <a:r>
              <a:rPr lang="en-US" sz="2400" kern="0" dirty="0" smtClean="0">
                <a:solidFill>
                  <a:schemeClr val="accent1">
                    <a:lumMod val="50000"/>
                  </a:schemeClr>
                </a:solidFill>
                <a:latin typeface="+mn-lt"/>
                <a:cs typeface="+mn-cs"/>
              </a:rPr>
              <a:t> objectives. </a:t>
            </a:r>
          </a:p>
          <a:p>
            <a:pPr algn="ctr"/>
            <a:r>
              <a:rPr lang="en-US" sz="2400" b="1" kern="0" dirty="0" smtClean="0">
                <a:solidFill>
                  <a:schemeClr val="accent1">
                    <a:lumMod val="50000"/>
                  </a:schemeClr>
                </a:solidFill>
                <a:latin typeface="+mn-lt"/>
                <a:cs typeface="+mn-cs"/>
              </a:rPr>
              <a:t>SHORTCOMINGS</a:t>
            </a:r>
            <a:r>
              <a:rPr lang="en-US" sz="2400" kern="0" dirty="0" smtClean="0">
                <a:solidFill>
                  <a:schemeClr val="accent1">
                    <a:lumMod val="50000"/>
                  </a:schemeClr>
                </a:solidFill>
                <a:latin typeface="+mn-lt"/>
                <a:cs typeface="+mn-cs"/>
              </a:rPr>
              <a:t> </a:t>
            </a:r>
          </a:p>
          <a:p>
            <a:r>
              <a:rPr lang="en-US" sz="2400" kern="0" dirty="0" smtClean="0">
                <a:solidFill>
                  <a:schemeClr val="accent1">
                    <a:lumMod val="50000"/>
                  </a:schemeClr>
                </a:solidFill>
                <a:latin typeface="+mn-lt"/>
                <a:cs typeface="+mn-cs"/>
              </a:rPr>
              <a:t>Many of these shortcomings are attributed to </a:t>
            </a:r>
          </a:p>
          <a:p>
            <a:pPr marL="457200" indent="-457200">
              <a:buFont typeface="Arial" pitchFamily="34" charset="0"/>
              <a:buChar char="•"/>
            </a:pPr>
            <a:r>
              <a:rPr lang="en-US" sz="2400" b="1" kern="0" dirty="0" smtClean="0">
                <a:solidFill>
                  <a:schemeClr val="accent1">
                    <a:lumMod val="50000"/>
                  </a:schemeClr>
                </a:solidFill>
                <a:latin typeface="+mn-lt"/>
                <a:cs typeface="+mn-cs"/>
              </a:rPr>
              <a:t>Unforeseen events</a:t>
            </a:r>
            <a:r>
              <a:rPr lang="en-US" sz="2400" kern="0" dirty="0" smtClean="0">
                <a:solidFill>
                  <a:schemeClr val="accent1">
                    <a:lumMod val="50000"/>
                  </a:schemeClr>
                </a:solidFill>
                <a:latin typeface="+mn-lt"/>
                <a:cs typeface="+mn-cs"/>
              </a:rPr>
              <a:t> - which might or might not have been anticipated</a:t>
            </a:r>
          </a:p>
          <a:p>
            <a:pPr marL="457200" indent="-457200">
              <a:buFont typeface="Arial" pitchFamily="34" charset="0"/>
              <a:buChar char="•"/>
            </a:pPr>
            <a:r>
              <a:rPr lang="en-US" sz="2400" b="1" kern="0" dirty="0" smtClean="0">
                <a:solidFill>
                  <a:schemeClr val="accent1">
                    <a:lumMod val="50000"/>
                  </a:schemeClr>
                </a:solidFill>
                <a:latin typeface="+mn-lt"/>
                <a:cs typeface="+mn-cs"/>
              </a:rPr>
              <a:t>foreseen events </a:t>
            </a:r>
            <a:r>
              <a:rPr lang="en-US" sz="2400" kern="0" dirty="0" smtClean="0">
                <a:solidFill>
                  <a:schemeClr val="accent1">
                    <a:lumMod val="50000"/>
                  </a:schemeClr>
                </a:solidFill>
                <a:latin typeface="+mn-lt"/>
                <a:cs typeface="+mn-cs"/>
              </a:rPr>
              <a:t>– for which the risks were not fully accommodated.</a:t>
            </a:r>
          </a:p>
          <a:p>
            <a:endParaRPr lang="en-US" sz="2400" kern="0" dirty="0" smtClean="0">
              <a:solidFill>
                <a:schemeClr val="accent1">
                  <a:lumMod val="50000"/>
                </a:schemeClr>
              </a:solidFill>
              <a:latin typeface="+mn-lt"/>
              <a:cs typeface="+mn-cs"/>
            </a:endParaRPr>
          </a:p>
          <a:p>
            <a:endParaRPr lang="en-US" sz="24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INTEGRATING RISK AND PROJECT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371600"/>
            <a:ext cx="8534400" cy="4572000"/>
          </a:xfrm>
          <a:prstGeom prst="rect">
            <a:avLst/>
          </a:prstGeom>
        </p:spPr>
        <p:txBody>
          <a:bodyPr/>
          <a:lstStyle/>
          <a:p>
            <a:pPr algn="ctr"/>
            <a:r>
              <a:rPr lang="en-US" sz="3000" b="1" kern="0" dirty="0" smtClean="0">
                <a:solidFill>
                  <a:schemeClr val="accent1">
                    <a:lumMod val="50000"/>
                  </a:schemeClr>
                </a:solidFill>
                <a:latin typeface="+mn-lt"/>
                <a:cs typeface="+mn-cs"/>
              </a:rPr>
              <a:t>ISSUES</a:t>
            </a:r>
          </a:p>
          <a:p>
            <a:pPr marL="457200" indent="-457200">
              <a:buFont typeface="Arial" pitchFamily="34" charset="0"/>
              <a:buChar char="•"/>
            </a:pPr>
            <a:r>
              <a:rPr lang="en-US" sz="3000" kern="0" dirty="0" smtClean="0">
                <a:solidFill>
                  <a:schemeClr val="accent1">
                    <a:lumMod val="50000"/>
                  </a:schemeClr>
                </a:solidFill>
                <a:latin typeface="+mn-lt"/>
                <a:cs typeface="+mn-cs"/>
              </a:rPr>
              <a:t>Management’s attitude to risk  - BIGGEST Hurdle</a:t>
            </a:r>
          </a:p>
          <a:p>
            <a:pPr marL="457200" indent="-457200">
              <a:buFont typeface="Arial" pitchFamily="34" charset="0"/>
              <a:buChar char="•"/>
            </a:pPr>
            <a:r>
              <a:rPr lang="en-US" sz="3000" kern="0" dirty="0" smtClean="0">
                <a:solidFill>
                  <a:schemeClr val="accent1">
                    <a:lumMod val="50000"/>
                  </a:schemeClr>
                </a:solidFill>
                <a:latin typeface="+mn-lt"/>
                <a:cs typeface="+mn-cs"/>
              </a:rPr>
              <a:t>little understanding of the concepts, </a:t>
            </a:r>
          </a:p>
          <a:p>
            <a:pPr marL="457200" indent="-457200">
              <a:buFont typeface="Arial" pitchFamily="34" charset="0"/>
              <a:buChar char="•"/>
            </a:pPr>
            <a:r>
              <a:rPr lang="en-US" sz="3000" kern="0" dirty="0" smtClean="0">
                <a:solidFill>
                  <a:schemeClr val="accent1">
                    <a:lumMod val="50000"/>
                  </a:schemeClr>
                </a:solidFill>
                <a:latin typeface="+mn-lt"/>
                <a:cs typeface="+mn-cs"/>
              </a:rPr>
              <a:t>lack of confidence in the mathematical techniques </a:t>
            </a:r>
          </a:p>
          <a:p>
            <a:pPr marL="457200" indent="-457200">
              <a:buFont typeface="Arial" pitchFamily="34" charset="0"/>
              <a:buChar char="•"/>
            </a:pPr>
            <a:r>
              <a:rPr lang="en-US" sz="3000" kern="0" dirty="0" smtClean="0">
                <a:solidFill>
                  <a:schemeClr val="accent1">
                    <a:lumMod val="50000"/>
                  </a:schemeClr>
                </a:solidFill>
              </a:rPr>
              <a:t>lack of confidence </a:t>
            </a:r>
            <a:r>
              <a:rPr lang="en-US" sz="3000" kern="0" dirty="0" smtClean="0">
                <a:solidFill>
                  <a:schemeClr val="accent1">
                    <a:lumMod val="50000"/>
                  </a:schemeClr>
                </a:solidFill>
                <a:latin typeface="+mn-lt"/>
                <a:cs typeface="+mn-cs"/>
              </a:rPr>
              <a:t>results obtained, </a:t>
            </a:r>
          </a:p>
          <a:p>
            <a:pPr marL="457200" indent="-457200">
              <a:buFont typeface="Arial" pitchFamily="34" charset="0"/>
              <a:buChar char="•"/>
            </a:pPr>
            <a:r>
              <a:rPr lang="en-US" sz="3000" kern="0" dirty="0" smtClean="0">
                <a:solidFill>
                  <a:schemeClr val="accent1">
                    <a:lumMod val="50000"/>
                  </a:schemeClr>
                </a:solidFill>
                <a:latin typeface="+mn-lt"/>
                <a:cs typeface="+mn-cs"/>
              </a:rPr>
              <a:t>Reliance on aggressive risk taking </a:t>
            </a:r>
          </a:p>
          <a:p>
            <a:pPr marL="457200" indent="-457200">
              <a:buFont typeface="Arial" pitchFamily="34" charset="0"/>
              <a:buChar char="•"/>
            </a:pPr>
            <a:r>
              <a:rPr lang="en-US" sz="3000" kern="0" dirty="0" smtClean="0">
                <a:solidFill>
                  <a:schemeClr val="accent1">
                    <a:lumMod val="50000"/>
                  </a:schemeClr>
                </a:solidFill>
                <a:latin typeface="+mn-lt"/>
                <a:cs typeface="+mn-cs"/>
              </a:rPr>
              <a:t>Reliance on undue caution. </a:t>
            </a:r>
          </a:p>
          <a:p>
            <a:pPr marL="457200" indent="-457200">
              <a:buFont typeface="Arial" pitchFamily="34" charset="0"/>
              <a:buChar char="•"/>
            </a:pPr>
            <a:r>
              <a:rPr lang="en-US" sz="3000" kern="0" dirty="0" smtClean="0">
                <a:solidFill>
                  <a:schemeClr val="accent1">
                    <a:lumMod val="50000"/>
                  </a:schemeClr>
                </a:solidFill>
                <a:latin typeface="+mn-lt"/>
                <a:cs typeface="+mn-cs"/>
              </a:rPr>
              <a:t>Inherent risk may simply be optimistically ignored. </a:t>
            </a:r>
          </a:p>
          <a:p>
            <a:endParaRPr lang="en-US" sz="3000" kern="0" dirty="0" smtClean="0">
              <a:solidFill>
                <a:schemeClr val="accent1">
                  <a:lumMod val="50000"/>
                </a:schemeClr>
              </a:solidFill>
              <a:latin typeface="+mn-lt"/>
              <a:cs typeface="+mn-cs"/>
            </a:endParaRPr>
          </a:p>
          <a:p>
            <a:endParaRPr lang="en-US" sz="3000" kern="0" dirty="0" smtClean="0">
              <a:solidFill>
                <a:schemeClr val="accent1">
                  <a:lumMod val="50000"/>
                </a:schemeClr>
              </a:solidFill>
              <a:latin typeface="+mn-lt"/>
              <a:cs typeface="+mn-cs"/>
            </a:endParaRPr>
          </a:p>
          <a:p>
            <a:endParaRPr lang="en-US" sz="30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70788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SYLLABUS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graphicFrame>
        <p:nvGraphicFramePr>
          <p:cNvPr id="4" name="Table 3"/>
          <p:cNvGraphicFramePr>
            <a:graphicFrameLocks noGrp="1"/>
          </p:cNvGraphicFramePr>
          <p:nvPr/>
        </p:nvGraphicFramePr>
        <p:xfrm>
          <a:off x="228600" y="1600200"/>
          <a:ext cx="8686799" cy="4556760"/>
        </p:xfrm>
        <a:graphic>
          <a:graphicData uri="http://schemas.openxmlformats.org/drawingml/2006/table">
            <a:tbl>
              <a:tblPr/>
              <a:tblGrid>
                <a:gridCol w="3402055"/>
                <a:gridCol w="2845137"/>
                <a:gridCol w="2439607"/>
              </a:tblGrid>
              <a:tr h="285688">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Unit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Content</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11213"/>
                          </a:solidFill>
                          <a:latin typeface="Calibri"/>
                          <a:ea typeface="Calibri"/>
                          <a:cs typeface="Times New Roman"/>
                        </a:rPr>
                        <a:t>Learning Objectives</a:t>
                      </a:r>
                      <a:endParaRPr lang="en-US" sz="1400" dirty="0">
                        <a:solidFill>
                          <a:srgbClr val="011213"/>
                        </a:solidFill>
                        <a:latin typeface="Calibri"/>
                        <a:ea typeface="Calibri"/>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725">
                <a:tc>
                  <a:txBody>
                    <a:bodyPr/>
                    <a:lstStyle/>
                    <a:p>
                      <a:pPr marL="457200" marR="0" lvl="0" indent="-457200">
                        <a:lnSpc>
                          <a:spcPct val="115000"/>
                        </a:lnSpc>
                        <a:spcBef>
                          <a:spcPts val="0"/>
                        </a:spcBef>
                        <a:spcAft>
                          <a:spcPts val="0"/>
                        </a:spcAft>
                        <a:buFont typeface="+mj-lt"/>
                        <a:buAutoNum type="arabicPeriod" startAt="3"/>
                      </a:pPr>
                      <a:r>
                        <a:rPr lang="en-US" sz="2000" kern="1200" dirty="0" smtClean="0">
                          <a:solidFill>
                            <a:srgbClr val="011213"/>
                          </a:solidFill>
                          <a:latin typeface="Calibri"/>
                          <a:ea typeface="Calibri"/>
                          <a:cs typeface="Times New Roman"/>
                        </a:rPr>
                        <a:t>Introduction </a:t>
                      </a:r>
                      <a:r>
                        <a:rPr lang="en-US" sz="2000" kern="1200" dirty="0">
                          <a:solidFill>
                            <a:srgbClr val="011213"/>
                          </a:solidFill>
                          <a:latin typeface="Calibri"/>
                          <a:ea typeface="Calibri"/>
                          <a:cs typeface="Times New Roman"/>
                        </a:rPr>
                        <a:t>to Project Risk </a:t>
                      </a:r>
                      <a:r>
                        <a:rPr lang="en-US" sz="2000" kern="1200" dirty="0" smtClean="0">
                          <a:solidFill>
                            <a:srgbClr val="011213"/>
                          </a:solidFill>
                          <a:latin typeface="Calibri"/>
                          <a:ea typeface="Calibri"/>
                          <a:cs typeface="Times New Roman"/>
                        </a:rPr>
                        <a:t>Management</a:t>
                      </a: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smtClean="0">
                        <a:solidFill>
                          <a:srgbClr val="011213"/>
                        </a:solidFill>
                        <a:latin typeface="Calibri"/>
                        <a:ea typeface="Calibri"/>
                        <a:cs typeface="Times New Roman"/>
                      </a:endParaRPr>
                    </a:p>
                    <a:p>
                      <a:pPr marL="457200" marR="0" lvl="0" indent="-457200">
                        <a:lnSpc>
                          <a:spcPct val="115000"/>
                        </a:lnSpc>
                        <a:spcBef>
                          <a:spcPts val="0"/>
                        </a:spcBef>
                        <a:spcAft>
                          <a:spcPts val="0"/>
                        </a:spcAft>
                        <a:buFont typeface="+mj-lt"/>
                        <a:buAutoNum type="arabicPeriod" startAt="3"/>
                      </a:pPr>
                      <a:endParaRPr lang="en-US" sz="2000" kern="1200" dirty="0">
                        <a:solidFill>
                          <a:srgbClr val="011213"/>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Project Risk Management: Definition</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Why Project Risk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The Nature of Risk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Project Risk Management is Pro-active</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Risk and Decision Makers</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Integrating Risk into Project Management</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Good Risk Management Practice</a:t>
                      </a:r>
                    </a:p>
                    <a:p>
                      <a:pPr marL="342900" marR="0" lvl="0" indent="-342900">
                        <a:lnSpc>
                          <a:spcPct val="115000"/>
                        </a:lnSpc>
                        <a:spcBef>
                          <a:spcPts val="0"/>
                        </a:spcBef>
                        <a:spcAft>
                          <a:spcPts val="0"/>
                        </a:spcAft>
                        <a:buFont typeface="Symbol"/>
                        <a:buChar char=""/>
                      </a:pPr>
                      <a:r>
                        <a:rPr lang="en-US" sz="1600" kern="1200" dirty="0">
                          <a:solidFill>
                            <a:srgbClr val="011213"/>
                          </a:solidFill>
                          <a:latin typeface="Calibri"/>
                          <a:ea typeface="Calibri"/>
                          <a:cs typeface="Times New Roman"/>
                        </a:rPr>
                        <a:t>Critical Success Factors for Project Risk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11213"/>
                          </a:solidFill>
                          <a:latin typeface="Calibri"/>
                          <a:ea typeface="Calibri"/>
                          <a:cs typeface="Times New Roman"/>
                        </a:rPr>
                        <a:t>An introduction to the Knowledge Area of Project Risk Management and establishing how this fits into the whole picture of Project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INTEGRATING RISK AND PROJECT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pic>
        <p:nvPicPr>
          <p:cNvPr id="67586" name="Picture 2"/>
          <p:cNvPicPr>
            <a:picLocks noChangeAspect="1" noChangeArrowheads="1"/>
          </p:cNvPicPr>
          <p:nvPr/>
        </p:nvPicPr>
        <p:blipFill>
          <a:blip r:embed="rId3" cstate="print"/>
          <a:srcRect/>
          <a:stretch>
            <a:fillRect/>
          </a:stretch>
        </p:blipFill>
        <p:spPr bwMode="auto">
          <a:xfrm>
            <a:off x="2209799" y="1390792"/>
            <a:ext cx="6248401" cy="5162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INTEGRATING RISK AND PROJECT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371600"/>
            <a:ext cx="8534400" cy="4572000"/>
          </a:xfrm>
          <a:prstGeom prst="rect">
            <a:avLst/>
          </a:prstGeom>
        </p:spPr>
        <p:txBody>
          <a:bodyPr/>
          <a:lstStyle/>
          <a:p>
            <a:pPr algn="ctr"/>
            <a:r>
              <a:rPr lang="en-US" sz="3000" b="1" kern="0" dirty="0" smtClean="0">
                <a:solidFill>
                  <a:schemeClr val="accent1">
                    <a:lumMod val="50000"/>
                  </a:schemeClr>
                </a:solidFill>
                <a:latin typeface="+mn-lt"/>
                <a:cs typeface="+mn-cs"/>
              </a:rPr>
              <a:t>LIST OF POTENTIAL RISKS</a:t>
            </a:r>
          </a:p>
          <a:p>
            <a:pPr marL="457200" indent="-457200">
              <a:buFont typeface="Arial" pitchFamily="34" charset="0"/>
              <a:buChar char="•"/>
            </a:pPr>
            <a:r>
              <a:rPr lang="en-US" sz="3000" kern="0" dirty="0" smtClean="0">
                <a:solidFill>
                  <a:schemeClr val="accent1">
                    <a:lumMod val="50000"/>
                  </a:schemeClr>
                </a:solidFill>
                <a:latin typeface="+mn-lt"/>
                <a:cs typeface="+mn-cs"/>
              </a:rPr>
              <a:t>A long list of potential project risks is provided in Appendix A to “Project and Program Risk Management” by Max </a:t>
            </a:r>
            <a:r>
              <a:rPr lang="en-US" sz="3000" kern="0" dirty="0" err="1" smtClean="0">
                <a:solidFill>
                  <a:schemeClr val="accent1">
                    <a:lumMod val="50000"/>
                  </a:schemeClr>
                </a:solidFill>
                <a:latin typeface="+mn-lt"/>
                <a:cs typeface="+mn-cs"/>
              </a:rPr>
              <a:t>Wideman</a:t>
            </a:r>
            <a:r>
              <a:rPr lang="en-US" sz="3000" kern="0" dirty="0" smtClean="0">
                <a:solidFill>
                  <a:schemeClr val="accent1">
                    <a:lumMod val="50000"/>
                  </a:schemeClr>
                </a:solidFill>
                <a:latin typeface="+mn-lt"/>
                <a:cs typeface="+mn-cs"/>
              </a:rPr>
              <a:t>. </a:t>
            </a:r>
          </a:p>
          <a:p>
            <a:pPr marL="457200" indent="-457200">
              <a:buFont typeface="Arial" pitchFamily="34" charset="0"/>
              <a:buChar char="•"/>
            </a:pPr>
            <a:r>
              <a:rPr lang="en-US" sz="3000" kern="0" dirty="0" smtClean="0">
                <a:solidFill>
                  <a:schemeClr val="accent1">
                    <a:lumMod val="50000"/>
                  </a:schemeClr>
                </a:solidFill>
                <a:latin typeface="+mn-lt"/>
                <a:cs typeface="+mn-cs"/>
              </a:rPr>
              <a:t>Not all of these risks apply to all projects, but many do.</a:t>
            </a:r>
          </a:p>
          <a:p>
            <a:pPr marL="457200" indent="-457200">
              <a:buFont typeface="Arial" pitchFamily="34" charset="0"/>
              <a:buChar char="•"/>
            </a:pPr>
            <a:r>
              <a:rPr lang="en-US" sz="3000" kern="0" dirty="0" smtClean="0">
                <a:solidFill>
                  <a:schemeClr val="accent1">
                    <a:lumMod val="50000"/>
                  </a:schemeClr>
                </a:solidFill>
                <a:latin typeface="+mn-lt"/>
                <a:cs typeface="+mn-cs"/>
              </a:rPr>
              <a:t>Failure to manage risk can lead to significant and unnecessary losses.</a:t>
            </a:r>
          </a:p>
          <a:p>
            <a:pPr marL="457200" indent="-457200">
              <a:buFont typeface="Arial" pitchFamily="34" charset="0"/>
              <a:buChar char="•"/>
            </a:pPr>
            <a:r>
              <a:rPr lang="en-US" sz="3000" kern="0" dirty="0" smtClean="0">
                <a:solidFill>
                  <a:schemeClr val="accent1">
                    <a:lumMod val="50000"/>
                  </a:schemeClr>
                </a:solidFill>
                <a:latin typeface="+mn-lt"/>
                <a:cs typeface="+mn-cs"/>
              </a:rPr>
              <a:t>Poor past track records should be significantly improved.</a:t>
            </a:r>
          </a:p>
          <a:p>
            <a:endParaRPr lang="en-US" sz="3000" kern="0" dirty="0" smtClean="0">
              <a:solidFill>
                <a:schemeClr val="accent1">
                  <a:lumMod val="50000"/>
                </a:schemeClr>
              </a:solidFill>
              <a:latin typeface="+mn-lt"/>
              <a:cs typeface="+mn-cs"/>
            </a:endParaRPr>
          </a:p>
          <a:p>
            <a:endParaRPr lang="en-US" sz="3000" kern="0" dirty="0" smtClean="0">
              <a:solidFill>
                <a:schemeClr val="accent1">
                  <a:lumMod val="50000"/>
                </a:schemeClr>
              </a:solidFill>
              <a:latin typeface="+mn-lt"/>
              <a:cs typeface="+mn-cs"/>
            </a:endParaRPr>
          </a:p>
          <a:p>
            <a:endParaRPr lang="en-US" sz="30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16353" y="6488668"/>
            <a:ext cx="7327647"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Project and Program Risk Management, Max </a:t>
            </a:r>
            <a:r>
              <a:rPr lang="en-US" b="1" i="1" kern="0" dirty="0" err="1" smtClean="0">
                <a:solidFill>
                  <a:schemeClr val="accent1">
                    <a:lumMod val="50000"/>
                  </a:schemeClr>
                </a:solidFill>
              </a:rPr>
              <a:t>Wideman</a:t>
            </a:r>
            <a:r>
              <a:rPr lang="en-US" b="1" i="1" kern="0" dirty="0" smtClean="0">
                <a:solidFill>
                  <a:schemeClr val="accent1">
                    <a:lumMod val="50000"/>
                  </a:schemeClr>
                </a:solidFill>
              </a:rPr>
              <a:t>,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GOOD RISK MANAGEMENT PRACTICE</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800" kern="0" dirty="0" smtClean="0">
                <a:solidFill>
                  <a:schemeClr val="accent1">
                    <a:lumMod val="50000"/>
                  </a:schemeClr>
                </a:solidFill>
                <a:latin typeface="+mn-lt"/>
                <a:cs typeface="+mn-cs"/>
              </a:rPr>
              <a:t>Project Risk Management should be conducted </a:t>
            </a:r>
          </a:p>
          <a:p>
            <a:pPr marL="457200" indent="-457200">
              <a:buFont typeface="Arial" pitchFamily="34" charset="0"/>
              <a:buChar char="•"/>
            </a:pPr>
            <a:r>
              <a:rPr lang="en-US" sz="2800" kern="0" dirty="0" smtClean="0">
                <a:solidFill>
                  <a:schemeClr val="accent1">
                    <a:lumMod val="50000"/>
                  </a:schemeClr>
                </a:solidFill>
                <a:latin typeface="+mn-lt"/>
                <a:cs typeface="+mn-cs"/>
              </a:rPr>
              <a:t>in a manner consistent with existing organizational practices and policies. </a:t>
            </a:r>
          </a:p>
          <a:p>
            <a:pPr marL="457200" indent="-457200">
              <a:buFont typeface="Arial" pitchFamily="34" charset="0"/>
              <a:buChar char="•"/>
            </a:pPr>
            <a:r>
              <a:rPr lang="en-US" sz="2800" kern="0" dirty="0" smtClean="0">
                <a:solidFill>
                  <a:schemeClr val="accent1">
                    <a:lumMod val="50000"/>
                  </a:schemeClr>
                </a:solidFill>
                <a:latin typeface="+mn-lt"/>
                <a:cs typeface="+mn-cs"/>
              </a:rPr>
              <a:t>in a way that is appropriate to the project. </a:t>
            </a:r>
          </a:p>
          <a:p>
            <a:r>
              <a:rPr lang="en-US" sz="2800" kern="0" dirty="0" smtClean="0">
                <a:solidFill>
                  <a:schemeClr val="accent1">
                    <a:lumMod val="50000"/>
                  </a:schemeClr>
                </a:solidFill>
                <a:latin typeface="+mn-lt"/>
                <a:cs typeface="+mn-cs"/>
              </a:rPr>
              <a:t>Project Risk Management should recognize </a:t>
            </a:r>
          </a:p>
          <a:p>
            <a:pPr marL="395288" indent="-395288">
              <a:buFont typeface="Arial" pitchFamily="34" charset="0"/>
              <a:buChar char="•"/>
            </a:pPr>
            <a:r>
              <a:rPr lang="en-US" sz="2800" kern="0" dirty="0" smtClean="0">
                <a:solidFill>
                  <a:schemeClr val="accent1">
                    <a:lumMod val="50000"/>
                  </a:schemeClr>
                </a:solidFill>
                <a:latin typeface="+mn-lt"/>
                <a:cs typeface="+mn-cs"/>
              </a:rPr>
              <a:t>the business challenges</a:t>
            </a:r>
          </a:p>
          <a:p>
            <a:pPr marL="395288" indent="-395288">
              <a:buFont typeface="Arial" pitchFamily="34" charset="0"/>
              <a:buChar char="•"/>
            </a:pPr>
            <a:r>
              <a:rPr lang="en-US" sz="2800" kern="0" dirty="0" smtClean="0">
                <a:solidFill>
                  <a:schemeClr val="accent1">
                    <a:lumMod val="50000"/>
                  </a:schemeClr>
                </a:solidFill>
                <a:latin typeface="+mn-lt"/>
                <a:cs typeface="+mn-cs"/>
              </a:rPr>
              <a:t>the multi-cultural environment</a:t>
            </a:r>
          </a:p>
          <a:p>
            <a:pPr marL="395288" indent="-395288"/>
            <a:r>
              <a:rPr lang="en-US" sz="2800" kern="0" dirty="0" smtClean="0">
                <a:solidFill>
                  <a:schemeClr val="accent1">
                    <a:lumMod val="50000"/>
                  </a:schemeClr>
                </a:solidFill>
                <a:latin typeface="+mn-lt"/>
                <a:cs typeface="+mn-cs"/>
              </a:rPr>
              <a:t>Project Risk Management should be conducted </a:t>
            </a:r>
          </a:p>
          <a:p>
            <a:pPr marL="395288" indent="-395288">
              <a:buFont typeface="Arial" pitchFamily="34" charset="0"/>
              <a:buChar char="•"/>
            </a:pPr>
            <a:r>
              <a:rPr lang="en-US" sz="2800" kern="0" dirty="0" smtClean="0">
                <a:solidFill>
                  <a:schemeClr val="accent1">
                    <a:lumMod val="50000"/>
                  </a:schemeClr>
                </a:solidFill>
                <a:latin typeface="+mn-lt"/>
                <a:cs typeface="+mn-cs"/>
              </a:rPr>
              <a:t>in compliance with internal and external requirements.</a:t>
            </a:r>
          </a:p>
          <a:p>
            <a:pPr marL="395288" indent="-395288">
              <a:buFont typeface="Arial" pitchFamily="34" charset="0"/>
              <a:buChar char="•"/>
            </a:pPr>
            <a:endParaRPr lang="en-US" sz="2800" kern="0" dirty="0" smtClean="0">
              <a:solidFill>
                <a:schemeClr val="accent1">
                  <a:lumMod val="50000"/>
                </a:schemeClr>
              </a:solidFill>
              <a:latin typeface="+mn-lt"/>
              <a:cs typeface="+mn-cs"/>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85282" y="6488668"/>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GOOD RISK MANAGEMENT PRACTICE</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400" kern="0" dirty="0" smtClean="0">
                <a:solidFill>
                  <a:schemeClr val="accent1">
                    <a:lumMod val="50000"/>
                  </a:schemeClr>
                </a:solidFill>
                <a:latin typeface="+mn-lt"/>
                <a:cs typeface="+mn-cs"/>
              </a:rPr>
              <a:t>Project Risk Management should always be conducted on an </a:t>
            </a:r>
            <a:r>
              <a:rPr lang="en-US" sz="2400" b="1" i="1" kern="0" dirty="0" smtClean="0">
                <a:solidFill>
                  <a:schemeClr val="accent1">
                    <a:lumMod val="50000"/>
                  </a:schemeClr>
                </a:solidFill>
                <a:latin typeface="+mn-lt"/>
                <a:cs typeface="+mn-cs"/>
              </a:rPr>
              <a:t>ethical basis</a:t>
            </a:r>
          </a:p>
          <a:p>
            <a:pPr marL="395288" indent="-395288">
              <a:buFont typeface="Arial" pitchFamily="34" charset="0"/>
              <a:buChar char="•"/>
            </a:pPr>
            <a:r>
              <a:rPr lang="en-US" sz="2400" b="1" i="1" kern="0" dirty="0" smtClean="0">
                <a:solidFill>
                  <a:schemeClr val="accent1">
                    <a:lumMod val="50000"/>
                  </a:schemeClr>
                </a:solidFill>
                <a:latin typeface="+mn-lt"/>
                <a:cs typeface="+mn-cs"/>
              </a:rPr>
              <a:t>Honesty</a:t>
            </a:r>
            <a:r>
              <a:rPr lang="en-US" sz="2400" kern="0" dirty="0" smtClean="0">
                <a:solidFill>
                  <a:schemeClr val="accent1">
                    <a:lumMod val="50000"/>
                  </a:schemeClr>
                </a:solidFill>
                <a:latin typeface="+mn-lt"/>
                <a:cs typeface="+mn-cs"/>
              </a:rPr>
              <a:t>, </a:t>
            </a:r>
          </a:p>
          <a:p>
            <a:pPr marL="395288" indent="-395288">
              <a:buFont typeface="Arial" pitchFamily="34" charset="0"/>
              <a:buChar char="•"/>
            </a:pPr>
            <a:r>
              <a:rPr lang="en-US" sz="2400" b="1" i="1" kern="0" dirty="0" smtClean="0">
                <a:solidFill>
                  <a:schemeClr val="accent1">
                    <a:lumMod val="50000"/>
                  </a:schemeClr>
                </a:solidFill>
                <a:latin typeface="+mn-lt"/>
                <a:cs typeface="+mn-cs"/>
              </a:rPr>
              <a:t>Responsibility</a:t>
            </a:r>
            <a:r>
              <a:rPr lang="en-US" sz="2400" kern="0" dirty="0" smtClean="0">
                <a:solidFill>
                  <a:schemeClr val="accent1">
                    <a:lumMod val="50000"/>
                  </a:schemeClr>
                </a:solidFill>
                <a:latin typeface="+mn-lt"/>
                <a:cs typeface="+mn-cs"/>
              </a:rPr>
              <a:t>, </a:t>
            </a:r>
          </a:p>
          <a:p>
            <a:pPr marL="395288" indent="-395288">
              <a:buFont typeface="Arial" pitchFamily="34" charset="0"/>
              <a:buChar char="•"/>
            </a:pPr>
            <a:r>
              <a:rPr lang="en-US" sz="2400" b="1" i="1" kern="0" dirty="0" smtClean="0">
                <a:solidFill>
                  <a:schemeClr val="accent1">
                    <a:lumMod val="50000"/>
                  </a:schemeClr>
                </a:solidFill>
                <a:latin typeface="+mn-lt"/>
                <a:cs typeface="+mn-cs"/>
              </a:rPr>
              <a:t>Realism</a:t>
            </a:r>
            <a:r>
              <a:rPr lang="en-US" sz="2400" kern="0" dirty="0" smtClean="0">
                <a:solidFill>
                  <a:schemeClr val="accent1">
                    <a:lumMod val="50000"/>
                  </a:schemeClr>
                </a:solidFill>
                <a:latin typeface="+mn-lt"/>
                <a:cs typeface="+mn-cs"/>
              </a:rPr>
              <a:t>, </a:t>
            </a:r>
          </a:p>
          <a:p>
            <a:pPr marL="395288" indent="-395288">
              <a:buFont typeface="Arial" pitchFamily="34" charset="0"/>
              <a:buChar char="•"/>
            </a:pPr>
            <a:r>
              <a:rPr lang="en-US" sz="2400" b="1" i="1" kern="0" dirty="0" smtClean="0">
                <a:solidFill>
                  <a:schemeClr val="accent1">
                    <a:lumMod val="50000"/>
                  </a:schemeClr>
                </a:solidFill>
                <a:latin typeface="+mn-lt"/>
                <a:cs typeface="+mn-cs"/>
              </a:rPr>
              <a:t>Professionalism</a:t>
            </a:r>
            <a:r>
              <a:rPr lang="en-US" sz="2400" kern="0" dirty="0" smtClean="0">
                <a:solidFill>
                  <a:schemeClr val="accent1">
                    <a:lumMod val="50000"/>
                  </a:schemeClr>
                </a:solidFill>
                <a:latin typeface="+mn-lt"/>
                <a:cs typeface="+mn-cs"/>
              </a:rPr>
              <a:t> and </a:t>
            </a:r>
          </a:p>
          <a:p>
            <a:pPr marL="395288" indent="-395288">
              <a:buFont typeface="Arial" pitchFamily="34" charset="0"/>
              <a:buChar char="•"/>
            </a:pPr>
            <a:r>
              <a:rPr lang="en-US" sz="2400" b="1" i="1" kern="0" dirty="0" smtClean="0">
                <a:solidFill>
                  <a:schemeClr val="accent1">
                    <a:lumMod val="50000"/>
                  </a:schemeClr>
                </a:solidFill>
                <a:latin typeface="+mn-lt"/>
                <a:cs typeface="+mn-cs"/>
              </a:rPr>
              <a:t>Fair dealing </a:t>
            </a:r>
            <a:r>
              <a:rPr lang="en-US" sz="2400" kern="0" dirty="0" smtClean="0">
                <a:solidFill>
                  <a:schemeClr val="accent1">
                    <a:lumMod val="50000"/>
                  </a:schemeClr>
                </a:solidFill>
                <a:latin typeface="+mn-lt"/>
                <a:cs typeface="+mn-cs"/>
              </a:rPr>
              <a:t>with others </a:t>
            </a:r>
          </a:p>
          <a:p>
            <a:r>
              <a:rPr lang="en-US" sz="2400" b="1" i="1" kern="0" dirty="0" smtClean="0">
                <a:solidFill>
                  <a:schemeClr val="accent1">
                    <a:lumMod val="50000"/>
                  </a:schemeClr>
                </a:solidFill>
                <a:latin typeface="+mn-lt"/>
                <a:cs typeface="+mn-cs"/>
              </a:rPr>
              <a:t>Effective</a:t>
            </a:r>
            <a:r>
              <a:rPr lang="en-US" sz="2400" kern="0" dirty="0" smtClean="0">
                <a:solidFill>
                  <a:schemeClr val="accent1">
                    <a:lumMod val="50000"/>
                  </a:schemeClr>
                </a:solidFill>
                <a:latin typeface="+mn-lt"/>
                <a:cs typeface="+mn-cs"/>
              </a:rPr>
              <a:t> Project Risk Management benefits from </a:t>
            </a:r>
          </a:p>
          <a:p>
            <a:pPr marL="457200" indent="-457200">
              <a:buFont typeface="Arial" pitchFamily="34" charset="0"/>
              <a:buChar char="•"/>
            </a:pPr>
            <a:r>
              <a:rPr lang="en-US" sz="2400" kern="0" dirty="0" smtClean="0">
                <a:solidFill>
                  <a:schemeClr val="accent1">
                    <a:lumMod val="50000"/>
                  </a:schemeClr>
                </a:solidFill>
                <a:latin typeface="+mn-lt"/>
                <a:cs typeface="+mn-cs"/>
              </a:rPr>
              <a:t>robust </a:t>
            </a:r>
            <a:r>
              <a:rPr lang="en-US" sz="2400" b="1" i="1" kern="0" dirty="0" smtClean="0">
                <a:solidFill>
                  <a:schemeClr val="accent1">
                    <a:lumMod val="50000"/>
                  </a:schemeClr>
                </a:solidFill>
                <a:latin typeface="+mn-lt"/>
                <a:cs typeface="+mn-cs"/>
              </a:rPr>
              <a:t>communication</a:t>
            </a:r>
            <a:r>
              <a:rPr lang="en-US" sz="2400" kern="0" dirty="0" smtClean="0">
                <a:solidFill>
                  <a:schemeClr val="accent1">
                    <a:lumMod val="50000"/>
                  </a:schemeClr>
                </a:solidFill>
                <a:latin typeface="+mn-lt"/>
                <a:cs typeface="+mn-cs"/>
              </a:rPr>
              <a:t> and </a:t>
            </a:r>
          </a:p>
          <a:p>
            <a:pPr marL="457200" indent="-457200">
              <a:buFont typeface="Arial" pitchFamily="34" charset="0"/>
              <a:buChar char="•"/>
            </a:pPr>
            <a:r>
              <a:rPr lang="en-US" sz="2400" b="1" i="1" kern="0" dirty="0" smtClean="0">
                <a:solidFill>
                  <a:schemeClr val="accent1">
                    <a:lumMod val="50000"/>
                  </a:schemeClr>
                </a:solidFill>
                <a:latin typeface="+mn-lt"/>
                <a:cs typeface="+mn-cs"/>
              </a:rPr>
              <a:t>consultation</a:t>
            </a:r>
            <a:r>
              <a:rPr lang="en-US" sz="2400" kern="0" dirty="0" smtClean="0">
                <a:solidFill>
                  <a:schemeClr val="accent1">
                    <a:lumMod val="50000"/>
                  </a:schemeClr>
                </a:solidFill>
                <a:latin typeface="+mn-lt"/>
                <a:cs typeface="+mn-cs"/>
              </a:rPr>
              <a:t> with stakeholders. </a:t>
            </a:r>
          </a:p>
          <a:p>
            <a:r>
              <a:rPr lang="en-US" sz="2400" kern="0" dirty="0" smtClean="0">
                <a:solidFill>
                  <a:schemeClr val="accent1">
                    <a:lumMod val="50000"/>
                  </a:schemeClr>
                </a:solidFill>
                <a:latin typeface="+mn-lt"/>
                <a:cs typeface="+mn-cs"/>
              </a:rPr>
              <a:t>It should be carried out in a </a:t>
            </a:r>
            <a:r>
              <a:rPr lang="en-US" sz="2400" b="1" i="1" kern="0" dirty="0" smtClean="0">
                <a:solidFill>
                  <a:schemeClr val="accent1">
                    <a:lumMod val="50000"/>
                  </a:schemeClr>
                </a:solidFill>
                <a:latin typeface="+mn-lt"/>
                <a:cs typeface="+mn-cs"/>
              </a:rPr>
              <a:t>realistic and objective</a:t>
            </a:r>
            <a:r>
              <a:rPr lang="en-US" sz="2400" kern="0" dirty="0" smtClean="0">
                <a:solidFill>
                  <a:schemeClr val="accent1">
                    <a:lumMod val="50000"/>
                  </a:schemeClr>
                </a:solidFill>
                <a:latin typeface="+mn-lt"/>
                <a:cs typeface="+mn-cs"/>
              </a:rPr>
              <a:t> way </a:t>
            </a:r>
          </a:p>
          <a:p>
            <a:r>
              <a:rPr lang="en-US" sz="2400" kern="0" dirty="0" smtClean="0">
                <a:solidFill>
                  <a:schemeClr val="accent1">
                    <a:lumMod val="50000"/>
                  </a:schemeClr>
                </a:solidFill>
                <a:latin typeface="+mn-lt"/>
                <a:cs typeface="+mn-cs"/>
              </a:rPr>
              <a:t>It should not be subject to </a:t>
            </a:r>
            <a:r>
              <a:rPr lang="en-US" sz="2400" b="1" i="1" kern="0" dirty="0" smtClean="0">
                <a:solidFill>
                  <a:schemeClr val="accent1">
                    <a:lumMod val="50000"/>
                  </a:schemeClr>
                </a:solidFill>
                <a:latin typeface="+mn-lt"/>
                <a:cs typeface="+mn-cs"/>
              </a:rPr>
              <a:t>political</a:t>
            </a:r>
            <a:r>
              <a:rPr lang="en-US" sz="2400" kern="0" dirty="0" smtClean="0">
                <a:solidFill>
                  <a:schemeClr val="accent1">
                    <a:lumMod val="50000"/>
                  </a:schemeClr>
                </a:solidFill>
                <a:latin typeface="+mn-lt"/>
                <a:cs typeface="+mn-cs"/>
              </a:rPr>
              <a:t> or other unreasonable influences.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85282" y="6488668"/>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GOOD RISK MANAGEMENT PRACTICE</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marL="457200" indent="-457200">
              <a:buFont typeface="Arial" pitchFamily="34" charset="0"/>
              <a:buChar char="•"/>
            </a:pPr>
            <a:r>
              <a:rPr lang="en-US" sz="2800" kern="0" dirty="0" smtClean="0">
                <a:solidFill>
                  <a:schemeClr val="accent1">
                    <a:lumMod val="50000"/>
                  </a:schemeClr>
                </a:solidFill>
                <a:latin typeface="+mn-lt"/>
                <a:cs typeface="+mn-cs"/>
              </a:rPr>
              <a:t>Project Risk Management should be conducted </a:t>
            </a:r>
            <a:r>
              <a:rPr lang="en-US" sz="2800" b="1" i="1" kern="0" dirty="0" smtClean="0">
                <a:solidFill>
                  <a:schemeClr val="accent1">
                    <a:lumMod val="50000"/>
                  </a:schemeClr>
                </a:solidFill>
                <a:latin typeface="+mn-lt"/>
                <a:cs typeface="+mn-cs"/>
              </a:rPr>
              <a:t>on all projects</a:t>
            </a:r>
            <a:r>
              <a:rPr lang="en-US" sz="2800" kern="0" dirty="0" smtClean="0">
                <a:solidFill>
                  <a:schemeClr val="accent1">
                    <a:lumMod val="50000"/>
                  </a:schemeClr>
                </a:solidFill>
                <a:latin typeface="+mn-lt"/>
                <a:cs typeface="+mn-cs"/>
              </a:rPr>
              <a:t>. </a:t>
            </a:r>
          </a:p>
          <a:p>
            <a:pPr marL="457200" indent="-457200">
              <a:buFont typeface="Arial" pitchFamily="34" charset="0"/>
              <a:buChar char="•"/>
            </a:pPr>
            <a:r>
              <a:rPr lang="en-US" sz="2800" kern="0" dirty="0" smtClean="0">
                <a:solidFill>
                  <a:schemeClr val="accent1">
                    <a:lumMod val="50000"/>
                  </a:schemeClr>
                </a:solidFill>
                <a:latin typeface="+mn-lt"/>
                <a:cs typeface="+mn-cs"/>
              </a:rPr>
              <a:t>The </a:t>
            </a:r>
            <a:r>
              <a:rPr lang="en-US" sz="2800" b="1" i="1" kern="0" dirty="0" smtClean="0">
                <a:solidFill>
                  <a:schemeClr val="accent1">
                    <a:lumMod val="50000"/>
                  </a:schemeClr>
                </a:solidFill>
                <a:latin typeface="+mn-lt"/>
                <a:cs typeface="+mn-cs"/>
              </a:rPr>
              <a:t>degree, level of detail, sophistication </a:t>
            </a:r>
            <a:r>
              <a:rPr lang="en-US" sz="2800" kern="0" dirty="0" smtClean="0">
                <a:solidFill>
                  <a:schemeClr val="accent1">
                    <a:lumMod val="50000"/>
                  </a:schemeClr>
                </a:solidFill>
                <a:latin typeface="+mn-lt"/>
                <a:cs typeface="+mn-cs"/>
              </a:rPr>
              <a:t>of tools, and amount of time and resources</a:t>
            </a:r>
          </a:p>
          <a:p>
            <a:pPr marL="457200" indent="-457200">
              <a:buFont typeface="Arial" pitchFamily="34" charset="0"/>
              <a:buChar char="•"/>
            </a:pPr>
            <a:r>
              <a:rPr lang="en-US" sz="2800" kern="0" dirty="0" smtClean="0">
                <a:solidFill>
                  <a:schemeClr val="accent1">
                    <a:lumMod val="50000"/>
                  </a:schemeClr>
                </a:solidFill>
                <a:latin typeface="+mn-lt"/>
                <a:cs typeface="+mn-cs"/>
              </a:rPr>
              <a:t>Project Risk Management processes should be </a:t>
            </a:r>
            <a:r>
              <a:rPr lang="en-US" sz="2800" b="1" i="1" kern="0" dirty="0" smtClean="0">
                <a:solidFill>
                  <a:schemeClr val="accent1">
                    <a:lumMod val="50000"/>
                  </a:schemeClr>
                </a:solidFill>
                <a:latin typeface="+mn-lt"/>
                <a:cs typeface="+mn-cs"/>
              </a:rPr>
              <a:t>scaled</a:t>
            </a:r>
            <a:r>
              <a:rPr lang="en-US" sz="2800" kern="0" dirty="0" smtClean="0">
                <a:solidFill>
                  <a:schemeClr val="accent1">
                    <a:lumMod val="50000"/>
                  </a:schemeClr>
                </a:solidFill>
                <a:latin typeface="+mn-lt"/>
                <a:cs typeface="+mn-cs"/>
              </a:rPr>
              <a:t> to be appropriate to the project </a:t>
            </a:r>
          </a:p>
          <a:p>
            <a:pPr marL="457200" indent="-457200">
              <a:buFont typeface="Arial" pitchFamily="34" charset="0"/>
              <a:buChar char="•"/>
            </a:pPr>
            <a:r>
              <a:rPr lang="en-US" sz="2800" b="1" i="1" kern="0" dirty="0" smtClean="0">
                <a:solidFill>
                  <a:schemeClr val="accent1">
                    <a:lumMod val="50000"/>
                  </a:schemeClr>
                </a:solidFill>
                <a:latin typeface="+mn-lt"/>
                <a:cs typeface="+mn-cs"/>
              </a:rPr>
              <a:t>Reviewed periodically </a:t>
            </a:r>
            <a:r>
              <a:rPr lang="en-US" sz="2800" kern="0" dirty="0" smtClean="0">
                <a:solidFill>
                  <a:schemeClr val="accent1">
                    <a:lumMod val="50000"/>
                  </a:schemeClr>
                </a:solidFill>
                <a:latin typeface="+mn-lt"/>
                <a:cs typeface="+mn-cs"/>
              </a:rPr>
              <a:t>to determine appropriateness of decisions.</a:t>
            </a: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85282" y="6488668"/>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 FOR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85282" y="6488668"/>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pic>
        <p:nvPicPr>
          <p:cNvPr id="4097" name="Picture 1"/>
          <p:cNvPicPr>
            <a:picLocks noChangeAspect="1" noChangeArrowheads="1"/>
          </p:cNvPicPr>
          <p:nvPr/>
        </p:nvPicPr>
        <p:blipFill>
          <a:blip r:embed="rId3" cstate="print"/>
          <a:srcRect/>
          <a:stretch>
            <a:fillRect/>
          </a:stretch>
        </p:blipFill>
        <p:spPr bwMode="auto">
          <a:xfrm>
            <a:off x="1981200" y="1524000"/>
            <a:ext cx="7124700" cy="4935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20032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CRITICAL SUCCESS FACTORS FOR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5"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6" name="Rectangle 5"/>
          <p:cNvSpPr/>
          <p:nvPr/>
        </p:nvSpPr>
        <p:spPr>
          <a:xfrm>
            <a:off x="1885282" y="6488668"/>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
        <p:nvSpPr>
          <p:cNvPr id="7" name="Content Placeholder 2"/>
          <p:cNvSpPr txBox="1">
            <a:spLocks/>
          </p:cNvSpPr>
          <p:nvPr/>
        </p:nvSpPr>
        <p:spPr>
          <a:xfrm>
            <a:off x="304800" y="1524000"/>
            <a:ext cx="8534400" cy="4572000"/>
          </a:xfrm>
          <a:prstGeom prst="rect">
            <a:avLst/>
          </a:prstGeom>
        </p:spPr>
        <p:txBody>
          <a:bodyPr/>
          <a:lstStyle/>
          <a:p>
            <a:pPr marL="457200" indent="-457200">
              <a:buFont typeface="Arial" pitchFamily="34" charset="0"/>
              <a:buChar char="•"/>
            </a:pPr>
            <a:r>
              <a:rPr lang="en-US" sz="3200" kern="0" dirty="0" smtClean="0">
                <a:solidFill>
                  <a:schemeClr val="accent1">
                    <a:lumMod val="50000"/>
                  </a:schemeClr>
                </a:solidFill>
                <a:latin typeface="+mn-lt"/>
                <a:cs typeface="+mn-cs"/>
              </a:rPr>
              <a:t>Recognize the Value of Risk Management</a:t>
            </a:r>
          </a:p>
          <a:p>
            <a:pPr marL="457200" indent="-457200">
              <a:buFont typeface="Arial" pitchFamily="34" charset="0"/>
              <a:buChar char="•"/>
            </a:pPr>
            <a:r>
              <a:rPr lang="en-US" sz="3200" kern="0" dirty="0" smtClean="0">
                <a:solidFill>
                  <a:schemeClr val="accent1">
                    <a:lumMod val="50000"/>
                  </a:schemeClr>
                </a:solidFill>
                <a:latin typeface="+mn-lt"/>
                <a:cs typeface="+mn-cs"/>
              </a:rPr>
              <a:t>Individual Commitment/Responsibility</a:t>
            </a:r>
          </a:p>
          <a:p>
            <a:pPr marL="457200" indent="-457200">
              <a:buFont typeface="Arial" pitchFamily="34" charset="0"/>
              <a:buChar char="•"/>
            </a:pPr>
            <a:r>
              <a:rPr lang="en-US" sz="3200" kern="0" dirty="0" smtClean="0">
                <a:solidFill>
                  <a:schemeClr val="accent1">
                    <a:lumMod val="50000"/>
                  </a:schemeClr>
                </a:solidFill>
                <a:latin typeface="+mn-lt"/>
                <a:cs typeface="+mn-cs"/>
              </a:rPr>
              <a:t>Open and Honest Communication</a:t>
            </a:r>
          </a:p>
          <a:p>
            <a:pPr marL="457200" indent="-457200">
              <a:buFont typeface="Arial" pitchFamily="34" charset="0"/>
              <a:buChar char="•"/>
            </a:pPr>
            <a:r>
              <a:rPr lang="en-US" sz="3200" kern="0" dirty="0" smtClean="0">
                <a:solidFill>
                  <a:schemeClr val="accent1">
                    <a:lumMod val="50000"/>
                  </a:schemeClr>
                </a:solidFill>
                <a:latin typeface="+mn-lt"/>
                <a:cs typeface="+mn-cs"/>
              </a:rPr>
              <a:t>Organizational Commitment</a:t>
            </a:r>
          </a:p>
          <a:p>
            <a:pPr marL="457200" indent="-457200">
              <a:buFont typeface="Arial" pitchFamily="34" charset="0"/>
              <a:buChar char="•"/>
            </a:pPr>
            <a:r>
              <a:rPr lang="en-US" sz="3200" kern="0" dirty="0" smtClean="0">
                <a:solidFill>
                  <a:schemeClr val="accent1">
                    <a:lumMod val="50000"/>
                  </a:schemeClr>
                </a:solidFill>
                <a:latin typeface="+mn-lt"/>
                <a:cs typeface="+mn-cs"/>
              </a:rPr>
              <a:t>Risk Effort Scaled to Project</a:t>
            </a:r>
          </a:p>
          <a:p>
            <a:pPr marL="457200" indent="-457200">
              <a:buFont typeface="Arial" pitchFamily="34" charset="0"/>
              <a:buChar char="•"/>
            </a:pPr>
            <a:r>
              <a:rPr lang="en-US" sz="3200" kern="0" dirty="0" smtClean="0">
                <a:solidFill>
                  <a:schemeClr val="accent1">
                    <a:lumMod val="50000"/>
                  </a:schemeClr>
                </a:solidFill>
                <a:latin typeface="+mn-lt"/>
                <a:cs typeface="+mn-cs"/>
              </a:rPr>
              <a:t>Integration with Project Management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292850" y="2400300"/>
          <a:ext cx="2001838" cy="2193925"/>
        </p:xfrm>
        <a:graphic>
          <a:graphicData uri="http://schemas.openxmlformats.org/presentationml/2006/ole">
            <mc:AlternateContent xmlns:mc="http://schemas.openxmlformats.org/markup-compatibility/2006">
              <mc:Choice xmlns:v="urn:schemas-microsoft-com:vml" Requires="v">
                <p:oleObj spid="_x0000_s2052" name="Clip" r:id="rId3" imgW="1039680" imgH="1139040" progId="">
                  <p:embed/>
                </p:oleObj>
              </mc:Choice>
              <mc:Fallback>
                <p:oleObj name="Clip" r:id="rId3" imgW="1039680" imgH="1139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2400300"/>
                        <a:ext cx="2001838"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827" name="Text Box 3"/>
          <p:cNvSpPr txBox="1">
            <a:spLocks noChangeArrowheads="1"/>
          </p:cNvSpPr>
          <p:nvPr/>
        </p:nvSpPr>
        <p:spPr bwMode="auto">
          <a:xfrm>
            <a:off x="0" y="2721690"/>
            <a:ext cx="6737350" cy="830997"/>
          </a:xfrm>
          <a:prstGeom prst="rect">
            <a:avLst/>
          </a:prstGeom>
          <a:noFill/>
        </p:spPr>
        <p:txBody>
          <a:bodyPr anchor="ctr">
            <a:spAutoFit/>
            <a:scene3d>
              <a:camera prst="orthographicFront"/>
              <a:lightRig rig="threePt" dir="t"/>
            </a:scene3d>
            <a:sp3d extrusionH="57150">
              <a:bevelT w="38100" h="38100" prst="angle"/>
            </a:sp3d>
          </a:bodyPr>
          <a:lstStyle/>
          <a:p>
            <a:pPr algn="ctr">
              <a:defRPr/>
            </a:pPr>
            <a:r>
              <a:rPr lang="en-US" sz="4800" i="1"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Review Questions</a:t>
            </a: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811" y="2286000"/>
            <a:ext cx="4288675" cy="2585323"/>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THE END</a:t>
            </a:r>
          </a:p>
          <a:p>
            <a:pPr algn="ctr">
              <a:defRPr/>
            </a:pPr>
            <a:endPar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ctr">
              <a:defRPr/>
            </a:pPr>
            <a:r>
              <a:rPr lang="en-US" sz="54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THANK YOU</a:t>
            </a:r>
          </a:p>
        </p:txBody>
      </p:sp>
      <p:sp>
        <p:nvSpPr>
          <p:cNvPr id="21507" name="TextBox 12"/>
          <p:cNvSpPr txBox="1">
            <a:spLocks noChangeArrowheads="1"/>
          </p:cNvSpPr>
          <p:nvPr/>
        </p:nvSpPr>
        <p:spPr bwMode="auto">
          <a:xfrm>
            <a:off x="76200" y="914400"/>
            <a:ext cx="1600200" cy="400050"/>
          </a:xfrm>
          <a:prstGeom prst="rect">
            <a:avLst/>
          </a:prstGeom>
          <a:noFill/>
          <a:ln w="9525">
            <a:noFill/>
            <a:miter lim="800000"/>
            <a:headEnd/>
            <a:tailEnd/>
          </a:ln>
        </p:spPr>
        <p:txBody>
          <a:bodyPr>
            <a:spAutoFit/>
          </a:bodyPr>
          <a:lstStyle/>
          <a:p>
            <a:r>
              <a:rPr lang="en-US" sz="2000" b="1">
                <a:solidFill>
                  <a:schemeClr val="bg1"/>
                </a:solidFill>
              </a:rPr>
              <a:t>The End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ur-PK" smtClean="0"/>
          </a:p>
        </p:txBody>
      </p:sp>
      <p:pic>
        <p:nvPicPr>
          <p:cNvPr id="22531" name="Picture 3" descr="syscomptitle"/>
          <p:cNvPicPr>
            <a:picLocks noGrp="1" noChangeAspect="1" noChangeArrowheads="1"/>
          </p:cNvPicPr>
          <p:nvPr>
            <p:ph idx="1"/>
          </p:nvPr>
        </p:nvPicPr>
        <p:blipFill>
          <a:blip r:embed="rId2" cstate="print"/>
          <a:srcRect/>
          <a:stretch>
            <a:fillRect/>
          </a:stretch>
        </p:blipFill>
        <p:spPr>
          <a:xfrm>
            <a:off x="0" y="0"/>
            <a:ext cx="9144000" cy="57626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43000"/>
            <a:ext cx="6781800" cy="4985980"/>
          </a:xfrm>
          <a:prstGeom prst="rect">
            <a:avLst/>
          </a:prstGeom>
          <a:noFill/>
        </p:spPr>
        <p:txBody>
          <a:bodyPr wrap="square">
            <a:spAutoFit/>
          </a:bodyPr>
          <a:lstStyle/>
          <a:p>
            <a:pPr algn="ctr">
              <a:defRPr/>
            </a:pPr>
            <a:r>
              <a:rPr lang="en-US" sz="5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UNIT 3</a:t>
            </a:r>
          </a:p>
          <a:p>
            <a:pPr lvl="0" algn="ctr">
              <a:defRPr/>
            </a:pPr>
            <a:r>
              <a:rPr lang="en-US" sz="44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Introduction to Project Risk Management</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a:t>
            </a:r>
            <a:r>
              <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a:t>
            </a:r>
          </a:p>
          <a:p>
            <a:pPr algn="ctr">
              <a:defRPr/>
            </a:pP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MANAGEMENT</a:t>
            </a:r>
            <a:endParaRPr lang="en-US" sz="44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Class: </a:t>
            </a:r>
            <a:r>
              <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MS(PM)-2 (A,B&amp;C)</a:t>
            </a:r>
            <a:endParaRPr lang="en-US" sz="44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614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1323439"/>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CONTENT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Project Risk Management: Definition</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Why Project Risk Management?</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The Nature of Risk Management</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Project Risk Management is Pro-active</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Risk and Decision Makers</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Integrating Risk into Project Management</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Good Risk Management Practice</a:t>
            </a:r>
          </a:p>
          <a:p>
            <a:pPr marL="342900" marR="0" lvl="0" indent="-342900">
              <a:lnSpc>
                <a:spcPct val="115000"/>
              </a:lnSpc>
              <a:spcBef>
                <a:spcPts val="0"/>
              </a:spcBef>
              <a:spcAft>
                <a:spcPts val="0"/>
              </a:spcAft>
              <a:buFont typeface="Symbol"/>
              <a:buChar char=""/>
            </a:pPr>
            <a:r>
              <a:rPr lang="en-US" sz="2400" b="1" kern="0" dirty="0" smtClean="0">
                <a:solidFill>
                  <a:schemeClr val="accent1">
                    <a:lumMod val="50000"/>
                  </a:schemeClr>
                </a:solidFill>
                <a:latin typeface="+mn-lt"/>
                <a:cs typeface="+mn-cs"/>
              </a:rPr>
              <a:t>Critical Success Factors for Project Risk Management</a:t>
            </a:r>
          </a:p>
          <a:p>
            <a:pPr marL="514350" indent="-514350" eaLnBrk="0" hangingPunct="0">
              <a:spcBef>
                <a:spcPct val="20000"/>
              </a:spcBef>
              <a:buFontTx/>
              <a:buChar char="•"/>
              <a:tabLst>
                <a:tab pos="1076325" algn="l"/>
              </a:tabLst>
              <a:defRPr/>
            </a:pPr>
            <a:endParaRPr lang="en-US" sz="2400" b="1" kern="0" dirty="0">
              <a:solidFill>
                <a:schemeClr val="accent1">
                  <a:lumMod val="50000"/>
                </a:schemeClr>
              </a:solidFill>
              <a:latin typeface="+mn-lt"/>
              <a:cs typeface="+mn-cs"/>
            </a:endParaRPr>
          </a:p>
        </p:txBody>
      </p:sp>
      <p:sp>
        <p:nvSpPr>
          <p:cNvPr id="4"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3785652"/>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OVERVIEW</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a:t>
            </a: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RISK MANAGEMENT</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000" kern="0" dirty="0" smtClean="0">
                <a:solidFill>
                  <a:schemeClr val="accent1">
                    <a:lumMod val="50000"/>
                  </a:schemeClr>
                </a:solidFill>
                <a:latin typeface="+mn-lt"/>
                <a:cs typeface="+mn-cs"/>
              </a:rPr>
              <a:t>risk </a:t>
            </a:r>
            <a:r>
              <a:rPr lang="en-US" sz="2000" kern="0" dirty="0">
                <a:solidFill>
                  <a:schemeClr val="accent1">
                    <a:lumMod val="50000"/>
                  </a:schemeClr>
                </a:solidFill>
                <a:latin typeface="+mn-lt"/>
                <a:cs typeface="+mn-cs"/>
              </a:rPr>
              <a:t> (</a:t>
            </a:r>
            <a:r>
              <a:rPr lang="en-US" sz="2000" kern="0" dirty="0" err="1">
                <a:solidFill>
                  <a:schemeClr val="accent1">
                    <a:lumMod val="50000"/>
                  </a:schemeClr>
                </a:solidFill>
                <a:latin typeface="+mn-lt"/>
                <a:cs typeface="+mn-cs"/>
              </a:rPr>
              <a:t>rsk</a:t>
            </a:r>
            <a:r>
              <a:rPr lang="en-US" sz="2000" kern="0" dirty="0">
                <a:solidFill>
                  <a:schemeClr val="accent1">
                    <a:lumMod val="50000"/>
                  </a:schemeClr>
                </a:solidFill>
                <a:latin typeface="+mn-lt"/>
                <a:cs typeface="+mn-cs"/>
              </a:rPr>
              <a:t>) n. </a:t>
            </a:r>
            <a:endParaRPr lang="en-US" sz="2000" kern="0" dirty="0" smtClean="0">
              <a:solidFill>
                <a:schemeClr val="accent1">
                  <a:lumMod val="50000"/>
                </a:schemeClr>
              </a:solidFill>
              <a:latin typeface="+mn-lt"/>
              <a:cs typeface="+mn-cs"/>
            </a:endParaRPr>
          </a:p>
          <a:p>
            <a:r>
              <a:rPr lang="en-US" sz="2000" kern="0" dirty="0" smtClean="0">
                <a:solidFill>
                  <a:schemeClr val="accent1">
                    <a:lumMod val="50000"/>
                  </a:schemeClr>
                </a:solidFill>
                <a:latin typeface="+mn-lt"/>
                <a:cs typeface="+mn-cs"/>
              </a:rPr>
              <a:t>1</a:t>
            </a:r>
            <a:r>
              <a:rPr lang="en-US" sz="2000" kern="0" dirty="0">
                <a:solidFill>
                  <a:schemeClr val="accent1">
                    <a:lumMod val="50000"/>
                  </a:schemeClr>
                </a:solidFill>
                <a:latin typeface="+mn-lt"/>
                <a:cs typeface="+mn-cs"/>
              </a:rPr>
              <a:t>. The possibility of suffering harm or loss; danger.</a:t>
            </a:r>
          </a:p>
          <a:p>
            <a:r>
              <a:rPr lang="en-US" sz="2000" kern="0" dirty="0">
                <a:solidFill>
                  <a:schemeClr val="accent1">
                    <a:lumMod val="50000"/>
                  </a:schemeClr>
                </a:solidFill>
                <a:latin typeface="+mn-lt"/>
                <a:cs typeface="+mn-cs"/>
              </a:rPr>
              <a:t>2. A factor, thing, element, or course involving uncertain danger; a </a:t>
            </a:r>
            <a:r>
              <a:rPr lang="en-US" sz="2000" kern="0" dirty="0" smtClean="0">
                <a:solidFill>
                  <a:schemeClr val="accent1">
                    <a:lumMod val="50000"/>
                  </a:schemeClr>
                </a:solidFill>
                <a:latin typeface="+mn-lt"/>
                <a:cs typeface="+mn-cs"/>
              </a:rPr>
              <a:t>hazard.</a:t>
            </a:r>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3. a. The danger or probability of loss to an insurer.</a:t>
            </a:r>
          </a:p>
          <a:p>
            <a:r>
              <a:rPr lang="en-US" sz="2000" kern="0" dirty="0" smtClean="0">
                <a:solidFill>
                  <a:schemeClr val="accent1">
                    <a:lumMod val="50000"/>
                  </a:schemeClr>
                </a:solidFill>
                <a:latin typeface="+mn-lt"/>
                <a:cs typeface="+mn-cs"/>
              </a:rPr>
              <a:t>    b</a:t>
            </a:r>
            <a:r>
              <a:rPr lang="en-US" sz="2000" kern="0" dirty="0">
                <a:solidFill>
                  <a:schemeClr val="accent1">
                    <a:lumMod val="50000"/>
                  </a:schemeClr>
                </a:solidFill>
                <a:latin typeface="+mn-lt"/>
                <a:cs typeface="+mn-cs"/>
              </a:rPr>
              <a:t>. The amount that an insurance company stands to lose</a:t>
            </a:r>
            <a:r>
              <a:rPr lang="en-US" sz="2000" kern="0" dirty="0" smtClean="0">
                <a:solidFill>
                  <a:schemeClr val="accent1">
                    <a:lumMod val="50000"/>
                  </a:schemeClr>
                </a:solidFill>
                <a:latin typeface="+mn-lt"/>
                <a:cs typeface="+mn-cs"/>
              </a:rPr>
              <a:t>.</a:t>
            </a:r>
          </a:p>
          <a:p>
            <a:endParaRPr lang="en-US" sz="2000" kern="0" dirty="0">
              <a:solidFill>
                <a:schemeClr val="accent1">
                  <a:lumMod val="50000"/>
                </a:schemeClr>
              </a:solidFill>
              <a:latin typeface="+mn-lt"/>
              <a:cs typeface="+mn-cs"/>
            </a:endParaRPr>
          </a:p>
          <a:p>
            <a:endParaRPr lang="en-US" sz="2000" kern="0" dirty="0" smtClean="0">
              <a:solidFill>
                <a:schemeClr val="accent1">
                  <a:lumMod val="50000"/>
                </a:schemeClr>
              </a:solidFill>
              <a:latin typeface="+mn-lt"/>
              <a:cs typeface="+mn-cs"/>
            </a:endParaRPr>
          </a:p>
          <a:p>
            <a:endParaRPr lang="en-US" sz="2000" kern="0" dirty="0">
              <a:solidFill>
                <a:schemeClr val="accent1">
                  <a:lumMod val="50000"/>
                </a:schemeClr>
              </a:solidFill>
              <a:latin typeface="+mn-lt"/>
              <a:cs typeface="+mn-cs"/>
            </a:endParaRPr>
          </a:p>
          <a:p>
            <a:r>
              <a:rPr lang="en-US" sz="2000" kern="0" dirty="0">
                <a:solidFill>
                  <a:schemeClr val="accent1">
                    <a:lumMod val="50000"/>
                  </a:schemeClr>
                </a:solidFill>
                <a:latin typeface="+mn-lt"/>
                <a:cs typeface="+mn-cs"/>
              </a:rPr>
              <a:t>Risk management is the identification, assessment, and prioritization of risks (defined in ISO 31000 as the effect of uncertainty on objectives, whether positive or negative) followed by coordinated and economical application of resources to minimize, monitor, and control the probability and/or impact of unfortunate events</a:t>
            </a:r>
            <a:r>
              <a:rPr lang="en-US" sz="2000" kern="0" dirty="0">
                <a:solidFill>
                  <a:schemeClr val="accent1">
                    <a:lumMod val="50000"/>
                  </a:schemeClr>
                </a:solidFill>
                <a:latin typeface="+mn-lt"/>
                <a:cs typeface="+mn-cs"/>
                <a:hlinkClick r:id="rId3" action="ppaction://hlinkfile"/>
              </a:rPr>
              <a:t>[1]</a:t>
            </a:r>
            <a:r>
              <a:rPr lang="en-US" sz="2000" kern="0" dirty="0">
                <a:solidFill>
                  <a:schemeClr val="accent1">
                    <a:lumMod val="50000"/>
                  </a:schemeClr>
                </a:solidFill>
                <a:latin typeface="+mn-lt"/>
                <a:cs typeface="+mn-cs"/>
              </a:rPr>
              <a:t> or to maximize the realization of opportunities. Risks can come from uncertainty in financial markets, project failures, legal liabilities, credit risk, accidents, natural causes and disasters as well as deliberate attacks from an adversary. </a:t>
            </a:r>
          </a:p>
        </p:txBody>
      </p:sp>
      <p:sp>
        <p:nvSpPr>
          <p:cNvPr id="5" name="Rectangle 4"/>
          <p:cNvSpPr/>
          <p:nvPr/>
        </p:nvSpPr>
        <p:spPr>
          <a:xfrm>
            <a:off x="4188797" y="3124200"/>
            <a:ext cx="4955203"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http://www.thefreedictionary.com/risk</a:t>
            </a:r>
            <a:endParaRPr lang="en-US" b="1" i="1" kern="0" dirty="0">
              <a:solidFill>
                <a:schemeClr val="accent1">
                  <a:lumMod val="50000"/>
                </a:schemeClr>
              </a:solidFill>
            </a:endParaRPr>
          </a:p>
        </p:txBody>
      </p:sp>
      <p:sp>
        <p:nvSpPr>
          <p:cNvPr id="6" name="Rectangle 5"/>
          <p:cNvSpPr/>
          <p:nvPr/>
        </p:nvSpPr>
        <p:spPr>
          <a:xfrm>
            <a:off x="4753054" y="6488668"/>
            <a:ext cx="4390946" cy="369332"/>
          </a:xfrm>
          <a:prstGeom prst="rect">
            <a:avLst/>
          </a:prstGeom>
        </p:spPr>
        <p:txBody>
          <a:bodyPr wrap="none">
            <a:spAutoFit/>
          </a:bodyPr>
          <a:lstStyle/>
          <a:p>
            <a:r>
              <a:rPr lang="en-US" b="1" i="1" kern="0" dirty="0">
                <a:solidFill>
                  <a:schemeClr val="accent1">
                    <a:lumMod val="50000"/>
                  </a:schemeClr>
                </a:solidFill>
              </a:rPr>
              <a:t>From Wikipedia, the free encyclopedia</a:t>
            </a:r>
          </a:p>
        </p:txBody>
      </p:sp>
      <p:sp>
        <p:nvSpPr>
          <p:cNvPr id="7"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228600" y="1350227"/>
            <a:ext cx="8610600" cy="5355373"/>
          </a:xfrm>
          <a:prstGeom prst="rect">
            <a:avLst/>
          </a:prstGeom>
          <a:noFill/>
          <a:ln w="9525">
            <a:noFill/>
            <a:miter lim="800000"/>
            <a:headEnd/>
            <a:tailEnd/>
          </a:ln>
        </p:spPr>
      </p:pic>
      <p:sp>
        <p:nvSpPr>
          <p:cNvPr id="3" name="TextBox 2"/>
          <p:cNvSpPr txBox="1"/>
          <p:nvPr/>
        </p:nvSpPr>
        <p:spPr>
          <a:xfrm>
            <a:off x="2286000" y="282714"/>
            <a:ext cx="6477000" cy="1261884"/>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Purpose</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4" name="Rectangle 3"/>
          <p:cNvSpPr/>
          <p:nvPr/>
        </p:nvSpPr>
        <p:spPr>
          <a:xfrm>
            <a:off x="1885282" y="6477000"/>
            <a:ext cx="7258718"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Practice Standard for Project Risk Management, 1</a:t>
            </a:r>
            <a:r>
              <a:rPr lang="en-US" b="1" i="1" kern="0" baseline="30000" dirty="0" smtClean="0">
                <a:solidFill>
                  <a:schemeClr val="accent1">
                    <a:lumMod val="50000"/>
                  </a:schemeClr>
                </a:solidFill>
              </a:rPr>
              <a:t>st</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4339650"/>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Definition</a:t>
            </a: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800" kern="0" dirty="0" smtClean="0">
                <a:solidFill>
                  <a:schemeClr val="accent1">
                    <a:lumMod val="50000"/>
                  </a:schemeClr>
                </a:solidFill>
                <a:latin typeface="+mn-lt"/>
                <a:cs typeface="+mn-cs"/>
              </a:rPr>
              <a:t>“Project Risk is an uncertain event or condition that, if it occurs, has a </a:t>
            </a:r>
            <a:r>
              <a:rPr lang="en-US" sz="2800" b="1" i="1" kern="0" dirty="0" smtClean="0">
                <a:solidFill>
                  <a:schemeClr val="accent6">
                    <a:lumMod val="75000"/>
                  </a:schemeClr>
                </a:solidFill>
                <a:latin typeface="+mn-lt"/>
                <a:cs typeface="+mn-cs"/>
              </a:rPr>
              <a:t>positive</a:t>
            </a:r>
            <a:r>
              <a:rPr lang="en-US" sz="2800" kern="0" dirty="0" smtClean="0">
                <a:solidFill>
                  <a:schemeClr val="accent1">
                    <a:lumMod val="50000"/>
                  </a:schemeClr>
                </a:solidFill>
                <a:latin typeface="+mn-lt"/>
                <a:cs typeface="+mn-cs"/>
              </a:rPr>
              <a:t> or </a:t>
            </a:r>
            <a:r>
              <a:rPr lang="en-US" sz="2800" b="1" i="1" kern="0" dirty="0" smtClean="0">
                <a:solidFill>
                  <a:srgbClr val="FF0000"/>
                </a:solidFill>
                <a:latin typeface="+mn-lt"/>
                <a:cs typeface="+mn-cs"/>
              </a:rPr>
              <a:t>negative</a:t>
            </a:r>
            <a:r>
              <a:rPr lang="en-US" sz="2800" kern="0" dirty="0" smtClean="0">
                <a:solidFill>
                  <a:schemeClr val="accent1">
                    <a:lumMod val="50000"/>
                  </a:schemeClr>
                </a:solidFill>
                <a:latin typeface="+mn-lt"/>
                <a:cs typeface="+mn-cs"/>
              </a:rPr>
              <a:t> effect on the </a:t>
            </a:r>
            <a:r>
              <a:rPr lang="en-US" sz="2800" b="1" i="1" kern="0" dirty="0" smtClean="0">
                <a:solidFill>
                  <a:srgbClr val="C00000"/>
                </a:solidFill>
                <a:latin typeface="+mn-lt"/>
                <a:cs typeface="+mn-cs"/>
              </a:rPr>
              <a:t>project objectives</a:t>
            </a:r>
            <a:r>
              <a:rPr lang="en-US" sz="2800" kern="0" dirty="0" smtClean="0">
                <a:solidFill>
                  <a:schemeClr val="accent1">
                    <a:lumMod val="50000"/>
                  </a:schemeClr>
                </a:solidFill>
                <a:latin typeface="+mn-lt"/>
                <a:cs typeface="+mn-cs"/>
              </a:rPr>
              <a:t>.”</a:t>
            </a:r>
          </a:p>
          <a:p>
            <a:r>
              <a:rPr lang="en-US" sz="2800" kern="0" dirty="0" smtClean="0">
                <a:solidFill>
                  <a:schemeClr val="accent1">
                    <a:lumMod val="50000"/>
                  </a:schemeClr>
                </a:solidFill>
                <a:latin typeface="+mn-lt"/>
                <a:cs typeface="+mn-cs"/>
              </a:rPr>
              <a:t>“Project Risk is the cumulative effect of the chances of </a:t>
            </a:r>
            <a:r>
              <a:rPr lang="en-US" sz="2800" b="1" i="1" kern="0" dirty="0" smtClean="0">
                <a:solidFill>
                  <a:srgbClr val="FF0000"/>
                </a:solidFill>
                <a:latin typeface="+mn-lt"/>
                <a:cs typeface="+mn-cs"/>
              </a:rPr>
              <a:t>uncertain occurrences </a:t>
            </a:r>
            <a:r>
              <a:rPr lang="en-US" sz="2800" kern="0" dirty="0" smtClean="0">
                <a:solidFill>
                  <a:schemeClr val="accent1">
                    <a:lumMod val="50000"/>
                  </a:schemeClr>
                </a:solidFill>
                <a:latin typeface="+mn-lt"/>
                <a:cs typeface="+mn-cs"/>
              </a:rPr>
              <a:t>adversely affecting project objectives.”</a:t>
            </a:r>
          </a:p>
          <a:p>
            <a:endParaRPr lang="en-US" sz="2800" kern="0" dirty="0" smtClean="0">
              <a:solidFill>
                <a:schemeClr val="accent1">
                  <a:lumMod val="50000"/>
                </a:schemeClr>
              </a:solidFill>
              <a:latin typeface="+mn-lt"/>
              <a:cs typeface="+mn-cs"/>
            </a:endParaRPr>
          </a:p>
          <a:p>
            <a:r>
              <a:rPr lang="en-US" sz="2800" kern="0" dirty="0" smtClean="0">
                <a:solidFill>
                  <a:schemeClr val="accent1">
                    <a:lumMod val="50000"/>
                  </a:schemeClr>
                </a:solidFill>
                <a:latin typeface="+mn-lt"/>
                <a:cs typeface="+mn-cs"/>
              </a:rPr>
              <a:t>Project objectives include:-</a:t>
            </a:r>
          </a:p>
          <a:p>
            <a:pPr marL="457200" indent="-457200">
              <a:buFont typeface="Arial" pitchFamily="34" charset="0"/>
              <a:buChar char="•"/>
            </a:pPr>
            <a:r>
              <a:rPr lang="en-US" sz="2800" b="1" i="1" kern="0" dirty="0" smtClean="0">
                <a:solidFill>
                  <a:schemeClr val="accent1">
                    <a:lumMod val="50000"/>
                  </a:schemeClr>
                </a:solidFill>
                <a:latin typeface="+mn-lt"/>
                <a:cs typeface="+mn-cs"/>
              </a:rPr>
              <a:t>Scope</a:t>
            </a:r>
          </a:p>
          <a:p>
            <a:pPr marL="457200" indent="-457200">
              <a:buFont typeface="Arial" pitchFamily="34" charset="0"/>
              <a:buChar char="•"/>
            </a:pPr>
            <a:r>
              <a:rPr lang="en-US" sz="2800" b="1" i="1" kern="0" dirty="0" smtClean="0">
                <a:solidFill>
                  <a:schemeClr val="accent1">
                    <a:lumMod val="50000"/>
                  </a:schemeClr>
                </a:solidFill>
                <a:latin typeface="+mn-lt"/>
                <a:cs typeface="+mn-cs"/>
              </a:rPr>
              <a:t>Schedule</a:t>
            </a:r>
          </a:p>
          <a:p>
            <a:pPr marL="457200" indent="-457200">
              <a:buFont typeface="Arial" pitchFamily="34" charset="0"/>
              <a:buChar char="•"/>
            </a:pPr>
            <a:r>
              <a:rPr lang="en-US" sz="2800" b="1" i="1" kern="0" dirty="0" smtClean="0">
                <a:solidFill>
                  <a:schemeClr val="accent1">
                    <a:lumMod val="50000"/>
                  </a:schemeClr>
                </a:solidFill>
                <a:latin typeface="+mn-lt"/>
                <a:cs typeface="+mn-cs"/>
              </a:rPr>
              <a:t>Cost</a:t>
            </a:r>
          </a:p>
          <a:p>
            <a:pPr marL="457200" indent="-457200">
              <a:buFont typeface="Arial" pitchFamily="34" charset="0"/>
              <a:buChar char="•"/>
            </a:pPr>
            <a:r>
              <a:rPr lang="en-US" sz="2800" b="1" i="1" kern="0" dirty="0" smtClean="0">
                <a:solidFill>
                  <a:schemeClr val="accent1">
                    <a:lumMod val="50000"/>
                  </a:schemeClr>
                </a:solidFill>
                <a:latin typeface="+mn-lt"/>
                <a:cs typeface="+mn-cs"/>
              </a:rPr>
              <a:t>Quality</a:t>
            </a:r>
          </a:p>
        </p:txBody>
      </p:sp>
      <p:sp>
        <p:nvSpPr>
          <p:cNvPr id="4" name="Rectangle 3"/>
          <p:cNvSpPr/>
          <p:nvPr/>
        </p:nvSpPr>
        <p:spPr>
          <a:xfrm>
            <a:off x="4953000" y="2362200"/>
            <a:ext cx="4191000" cy="523220"/>
          </a:xfrm>
          <a:prstGeom prst="rect">
            <a:avLst/>
          </a:prstGeom>
        </p:spPr>
        <p:txBody>
          <a:bodyPr wrap="square">
            <a:spAutoFit/>
          </a:bodyPr>
          <a:lstStyle/>
          <a:p>
            <a:r>
              <a:rPr lang="en-US" sz="1400" b="1" i="1" kern="0" dirty="0">
                <a:solidFill>
                  <a:schemeClr val="accent1">
                    <a:lumMod val="50000"/>
                  </a:schemeClr>
                </a:solidFill>
              </a:rPr>
              <a:t>From </a:t>
            </a:r>
            <a:r>
              <a:rPr lang="en-US" sz="1400" b="1" i="1" kern="0" dirty="0" smtClean="0">
                <a:solidFill>
                  <a:schemeClr val="accent1">
                    <a:lumMod val="50000"/>
                  </a:schemeClr>
                </a:solidFill>
              </a:rPr>
              <a:t>A Guide to Project Management Body of Knowledge (PMBOK®), 4</a:t>
            </a:r>
            <a:r>
              <a:rPr lang="en-US" sz="1400" b="1" i="1" kern="0" baseline="30000" dirty="0" smtClean="0">
                <a:solidFill>
                  <a:schemeClr val="accent1">
                    <a:lumMod val="50000"/>
                  </a:schemeClr>
                </a:solidFill>
              </a:rPr>
              <a:t>th</a:t>
            </a:r>
            <a:r>
              <a:rPr lang="en-US" sz="1400" b="1" i="1" kern="0" dirty="0" smtClean="0">
                <a:solidFill>
                  <a:schemeClr val="accent1">
                    <a:lumMod val="50000"/>
                  </a:schemeClr>
                </a:solidFill>
              </a:rPr>
              <a:t> Ed, PMI</a:t>
            </a:r>
            <a:endParaRPr lang="en-US" sz="1400" b="1" i="1" kern="0" dirty="0">
              <a:solidFill>
                <a:schemeClr val="accent1">
                  <a:lumMod val="50000"/>
                </a:schemeClr>
              </a:solidFill>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
        <p:nvSpPr>
          <p:cNvPr id="7" name="Rectangle 6"/>
          <p:cNvSpPr/>
          <p:nvPr/>
        </p:nvSpPr>
        <p:spPr>
          <a:xfrm>
            <a:off x="5715000" y="3581400"/>
            <a:ext cx="3429000" cy="584775"/>
          </a:xfrm>
          <a:prstGeom prst="rect">
            <a:avLst/>
          </a:prstGeom>
        </p:spPr>
        <p:txBody>
          <a:bodyPr wrap="square">
            <a:spAutoFit/>
          </a:bodyPr>
          <a:lstStyle/>
          <a:p>
            <a:r>
              <a:rPr lang="en-US" sz="1600" b="1" i="1" kern="0" dirty="0">
                <a:solidFill>
                  <a:schemeClr val="accent1">
                    <a:lumMod val="50000"/>
                  </a:schemeClr>
                </a:solidFill>
              </a:rPr>
              <a:t>From </a:t>
            </a:r>
            <a:r>
              <a:rPr lang="en-US" sz="1600" b="1" i="1" kern="0" dirty="0" smtClean="0">
                <a:solidFill>
                  <a:schemeClr val="accent1">
                    <a:lumMod val="50000"/>
                  </a:schemeClr>
                </a:solidFill>
              </a:rPr>
              <a:t>Project and Program Risk Management, Max </a:t>
            </a:r>
            <a:r>
              <a:rPr lang="en-US" sz="1600" b="1" i="1" kern="0" dirty="0" err="1" smtClean="0">
                <a:solidFill>
                  <a:schemeClr val="accent1">
                    <a:lumMod val="50000"/>
                  </a:schemeClr>
                </a:solidFill>
              </a:rPr>
              <a:t>Wideman</a:t>
            </a:r>
            <a:r>
              <a:rPr lang="en-US" sz="1600" b="1" i="1" kern="0" dirty="0" smtClean="0">
                <a:solidFill>
                  <a:schemeClr val="accent1">
                    <a:lumMod val="50000"/>
                  </a:schemeClr>
                </a:solidFill>
              </a:rPr>
              <a:t>, PMI</a:t>
            </a:r>
            <a:endParaRPr lang="en-US" sz="1600" b="1" i="1" kern="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82714"/>
            <a:ext cx="6477000" cy="3724096"/>
          </a:xfrm>
          <a:prstGeom prst="rect">
            <a:avLst/>
          </a:prstGeom>
          <a:noFill/>
        </p:spPr>
        <p:txBody>
          <a:bodyPr>
            <a:spAutoFit/>
            <a:scene3d>
              <a:camera prst="orthographicFront"/>
              <a:lightRig rig="threePt" dir="t"/>
            </a:scene3d>
            <a:sp3d extrusionH="57150">
              <a:bevelT w="38100" h="38100" prst="angle"/>
            </a:sp3d>
          </a:bodyPr>
          <a:lstStyle/>
          <a:p>
            <a:pPr algn="ctr">
              <a:defRPr/>
            </a:pPr>
            <a:r>
              <a:rPr lang="en-US" sz="36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PROJECT RISK MANAGEMENT</a:t>
            </a:r>
            <a:endParaRPr lang="en-US" sz="36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Definition</a:t>
            </a: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endPar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a:p>
            <a:pPr algn="ctr">
              <a:defRPr/>
            </a:pPr>
            <a:r>
              <a:rPr lang="en-US" sz="4000" dirty="0" smtClean="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rPr>
              <a:t>Objectives</a:t>
            </a:r>
            <a:endParaRPr lang="en-US" sz="4000" dirty="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endParaRPr>
          </a:p>
        </p:txBody>
      </p:sp>
      <p:sp>
        <p:nvSpPr>
          <p:cNvPr id="3" name="Content Placeholder 2"/>
          <p:cNvSpPr txBox="1">
            <a:spLocks/>
          </p:cNvSpPr>
          <p:nvPr/>
        </p:nvSpPr>
        <p:spPr>
          <a:xfrm>
            <a:off x="304800" y="1524000"/>
            <a:ext cx="8534400" cy="4572000"/>
          </a:xfrm>
          <a:prstGeom prst="rect">
            <a:avLst/>
          </a:prstGeom>
        </p:spPr>
        <p:txBody>
          <a:bodyPr/>
          <a:lstStyle/>
          <a:p>
            <a:r>
              <a:rPr lang="en-US" sz="2800" kern="0" dirty="0" smtClean="0">
                <a:solidFill>
                  <a:schemeClr val="accent1">
                    <a:lumMod val="50000"/>
                  </a:schemeClr>
                </a:solidFill>
                <a:latin typeface="+mn-lt"/>
                <a:cs typeface="+mn-cs"/>
              </a:rPr>
              <a:t>“Project Risk Management includes the processes concerned with conducting risk management </a:t>
            </a:r>
            <a:r>
              <a:rPr lang="en-US" sz="2800" b="1" i="1" kern="0" dirty="0" smtClean="0">
                <a:solidFill>
                  <a:schemeClr val="accent1">
                    <a:lumMod val="50000"/>
                  </a:schemeClr>
                </a:solidFill>
                <a:latin typeface="+mn-lt"/>
                <a:cs typeface="+mn-cs"/>
              </a:rPr>
              <a:t>planning</a:t>
            </a:r>
            <a:r>
              <a:rPr lang="en-US" sz="2800" kern="0" dirty="0" smtClean="0">
                <a:solidFill>
                  <a:schemeClr val="accent1">
                    <a:lumMod val="50000"/>
                  </a:schemeClr>
                </a:solidFill>
                <a:latin typeface="+mn-lt"/>
                <a:cs typeface="+mn-cs"/>
              </a:rPr>
              <a:t>, </a:t>
            </a:r>
            <a:r>
              <a:rPr lang="en-US" sz="2800" b="1" i="1" kern="0" dirty="0" smtClean="0">
                <a:solidFill>
                  <a:schemeClr val="accent1">
                    <a:lumMod val="50000"/>
                  </a:schemeClr>
                </a:solidFill>
                <a:latin typeface="+mn-lt"/>
                <a:cs typeface="+mn-cs"/>
              </a:rPr>
              <a:t>identification</a:t>
            </a:r>
            <a:r>
              <a:rPr lang="en-US" sz="2800" kern="0" dirty="0" smtClean="0">
                <a:solidFill>
                  <a:schemeClr val="accent1">
                    <a:lumMod val="50000"/>
                  </a:schemeClr>
                </a:solidFill>
                <a:latin typeface="+mn-lt"/>
                <a:cs typeface="+mn-cs"/>
              </a:rPr>
              <a:t>, </a:t>
            </a:r>
            <a:r>
              <a:rPr lang="en-US" sz="2800" b="1" i="1" kern="0" dirty="0" smtClean="0">
                <a:solidFill>
                  <a:schemeClr val="accent1">
                    <a:lumMod val="50000"/>
                  </a:schemeClr>
                </a:solidFill>
                <a:latin typeface="+mn-lt"/>
                <a:cs typeface="+mn-cs"/>
              </a:rPr>
              <a:t>analysis</a:t>
            </a:r>
            <a:r>
              <a:rPr lang="en-US" sz="2800" kern="0" dirty="0" smtClean="0">
                <a:solidFill>
                  <a:schemeClr val="accent1">
                    <a:lumMod val="50000"/>
                  </a:schemeClr>
                </a:solidFill>
                <a:latin typeface="+mn-lt"/>
                <a:cs typeface="+mn-cs"/>
              </a:rPr>
              <a:t>, </a:t>
            </a:r>
            <a:r>
              <a:rPr lang="en-US" sz="2800" b="1" i="1" kern="0" dirty="0" smtClean="0">
                <a:solidFill>
                  <a:schemeClr val="accent1">
                    <a:lumMod val="50000"/>
                  </a:schemeClr>
                </a:solidFill>
                <a:latin typeface="+mn-lt"/>
                <a:cs typeface="+mn-cs"/>
              </a:rPr>
              <a:t>responses</a:t>
            </a:r>
            <a:r>
              <a:rPr lang="en-US" sz="2800" kern="0" dirty="0" smtClean="0">
                <a:solidFill>
                  <a:schemeClr val="accent1">
                    <a:lumMod val="50000"/>
                  </a:schemeClr>
                </a:solidFill>
                <a:latin typeface="+mn-lt"/>
                <a:cs typeface="+mn-cs"/>
              </a:rPr>
              <a:t>, and </a:t>
            </a:r>
            <a:r>
              <a:rPr lang="en-US" sz="2800" b="1" i="1" kern="0" dirty="0" smtClean="0">
                <a:solidFill>
                  <a:schemeClr val="accent1">
                    <a:lumMod val="50000"/>
                  </a:schemeClr>
                </a:solidFill>
                <a:latin typeface="+mn-lt"/>
                <a:cs typeface="+mn-cs"/>
              </a:rPr>
              <a:t>monitoring and control</a:t>
            </a:r>
            <a:r>
              <a:rPr lang="en-US" sz="2800" kern="0" dirty="0" smtClean="0">
                <a:solidFill>
                  <a:schemeClr val="accent1">
                    <a:lumMod val="50000"/>
                  </a:schemeClr>
                </a:solidFill>
                <a:latin typeface="+mn-lt"/>
                <a:cs typeface="+mn-cs"/>
              </a:rPr>
              <a:t> on  a project.”</a:t>
            </a:r>
          </a:p>
          <a:p>
            <a:endParaRPr lang="en-US" sz="2800" kern="0" dirty="0" smtClean="0">
              <a:solidFill>
                <a:schemeClr val="accent1">
                  <a:lumMod val="50000"/>
                </a:schemeClr>
              </a:solidFill>
              <a:latin typeface="+mn-lt"/>
              <a:cs typeface="+mn-cs"/>
            </a:endParaRPr>
          </a:p>
          <a:p>
            <a:endParaRPr lang="en-US" sz="2800" kern="0" dirty="0" smtClean="0">
              <a:solidFill>
                <a:schemeClr val="accent1">
                  <a:lumMod val="50000"/>
                </a:schemeClr>
              </a:solidFill>
              <a:latin typeface="+mn-lt"/>
              <a:cs typeface="+mn-cs"/>
            </a:endParaRPr>
          </a:p>
          <a:p>
            <a:r>
              <a:rPr lang="en-US" sz="2800" kern="0" dirty="0" smtClean="0">
                <a:solidFill>
                  <a:schemeClr val="accent1">
                    <a:lumMod val="50000"/>
                  </a:schemeClr>
                </a:solidFill>
                <a:latin typeface="+mn-lt"/>
                <a:cs typeface="+mn-cs"/>
              </a:rPr>
              <a:t>The objectives of Project Risk Management are to:- </a:t>
            </a:r>
          </a:p>
          <a:p>
            <a:pPr marL="457200" indent="-457200">
              <a:buFont typeface="Arial" pitchFamily="34" charset="0"/>
              <a:buChar char="•"/>
            </a:pPr>
            <a:r>
              <a:rPr lang="en-US" sz="2800" b="1" i="1" kern="0" dirty="0" smtClean="0">
                <a:solidFill>
                  <a:schemeClr val="accent6">
                    <a:lumMod val="75000"/>
                  </a:schemeClr>
                </a:solidFill>
                <a:latin typeface="+mn-lt"/>
                <a:cs typeface="+mn-cs"/>
              </a:rPr>
              <a:t>increase</a:t>
            </a:r>
            <a:r>
              <a:rPr lang="en-US" sz="2800" kern="0" dirty="0" smtClean="0">
                <a:solidFill>
                  <a:schemeClr val="accent1">
                    <a:lumMod val="50000"/>
                  </a:schemeClr>
                </a:solidFill>
                <a:latin typeface="+mn-lt"/>
                <a:cs typeface="+mn-cs"/>
              </a:rPr>
              <a:t> the probability and impact of </a:t>
            </a:r>
            <a:r>
              <a:rPr lang="en-US" sz="2800" b="1" i="1" kern="0" dirty="0" smtClean="0">
                <a:solidFill>
                  <a:schemeClr val="accent6">
                    <a:lumMod val="75000"/>
                  </a:schemeClr>
                </a:solidFill>
                <a:latin typeface="+mn-lt"/>
                <a:cs typeface="+mn-cs"/>
              </a:rPr>
              <a:t>positive</a:t>
            </a:r>
            <a:r>
              <a:rPr lang="en-US" sz="2800" kern="0" dirty="0" smtClean="0">
                <a:solidFill>
                  <a:schemeClr val="accent1">
                    <a:lumMod val="50000"/>
                  </a:schemeClr>
                </a:solidFill>
                <a:latin typeface="+mn-lt"/>
                <a:cs typeface="+mn-cs"/>
              </a:rPr>
              <a:t> events, and </a:t>
            </a:r>
          </a:p>
          <a:p>
            <a:pPr marL="457200" indent="-457200">
              <a:buFont typeface="Arial" pitchFamily="34" charset="0"/>
              <a:buChar char="•"/>
            </a:pPr>
            <a:r>
              <a:rPr lang="en-US" sz="2800" b="1" i="1" kern="0" dirty="0" smtClean="0">
                <a:solidFill>
                  <a:srgbClr val="FF0000"/>
                </a:solidFill>
                <a:latin typeface="+mn-lt"/>
                <a:cs typeface="+mn-cs"/>
              </a:rPr>
              <a:t>decrease</a:t>
            </a:r>
            <a:r>
              <a:rPr lang="en-US" sz="2800" kern="0" dirty="0" smtClean="0">
                <a:solidFill>
                  <a:schemeClr val="accent1">
                    <a:lumMod val="50000"/>
                  </a:schemeClr>
                </a:solidFill>
                <a:latin typeface="+mn-lt"/>
                <a:cs typeface="+mn-cs"/>
              </a:rPr>
              <a:t> the probability and impact of </a:t>
            </a:r>
            <a:r>
              <a:rPr lang="en-US" sz="2800" b="1" i="1" kern="0" dirty="0" smtClean="0">
                <a:solidFill>
                  <a:srgbClr val="FF0000"/>
                </a:solidFill>
                <a:latin typeface="+mn-lt"/>
                <a:cs typeface="+mn-cs"/>
              </a:rPr>
              <a:t>negative</a:t>
            </a:r>
            <a:r>
              <a:rPr lang="en-US" sz="2800" kern="0" dirty="0" smtClean="0">
                <a:solidFill>
                  <a:srgbClr val="FF0000"/>
                </a:solidFill>
                <a:latin typeface="+mn-lt"/>
                <a:cs typeface="+mn-cs"/>
              </a:rPr>
              <a:t> </a:t>
            </a:r>
            <a:r>
              <a:rPr lang="en-US" sz="2800" kern="0" dirty="0" smtClean="0">
                <a:solidFill>
                  <a:schemeClr val="accent1">
                    <a:lumMod val="50000"/>
                  </a:schemeClr>
                </a:solidFill>
                <a:latin typeface="+mn-lt"/>
                <a:cs typeface="+mn-cs"/>
              </a:rPr>
              <a:t>events in the project.</a:t>
            </a:r>
          </a:p>
        </p:txBody>
      </p:sp>
      <p:sp>
        <p:nvSpPr>
          <p:cNvPr id="4" name="Rectangle 3"/>
          <p:cNvSpPr/>
          <p:nvPr/>
        </p:nvSpPr>
        <p:spPr>
          <a:xfrm>
            <a:off x="128390" y="6488668"/>
            <a:ext cx="9015610" cy="369332"/>
          </a:xfrm>
          <a:prstGeom prst="rect">
            <a:avLst/>
          </a:prstGeom>
        </p:spPr>
        <p:txBody>
          <a:bodyPr wrap="none">
            <a:spAutoFit/>
          </a:bodyPr>
          <a:lstStyle/>
          <a:p>
            <a:r>
              <a:rPr lang="en-US" b="1" i="1" kern="0" dirty="0">
                <a:solidFill>
                  <a:schemeClr val="accent1">
                    <a:lumMod val="50000"/>
                  </a:schemeClr>
                </a:solidFill>
              </a:rPr>
              <a:t>From </a:t>
            </a:r>
            <a:r>
              <a:rPr lang="en-US" b="1" i="1" kern="0" dirty="0" smtClean="0">
                <a:solidFill>
                  <a:schemeClr val="accent1">
                    <a:lumMod val="50000"/>
                  </a:schemeClr>
                </a:solidFill>
              </a:rPr>
              <a:t>A Guide to Project Management Body of Knowledge (PMBOK®), 4</a:t>
            </a:r>
            <a:r>
              <a:rPr lang="en-US" b="1" i="1" kern="0" baseline="30000" dirty="0" smtClean="0">
                <a:solidFill>
                  <a:schemeClr val="accent1">
                    <a:lumMod val="50000"/>
                  </a:schemeClr>
                </a:solidFill>
              </a:rPr>
              <a:t>th</a:t>
            </a:r>
            <a:r>
              <a:rPr lang="en-US" b="1" i="1" kern="0" dirty="0" smtClean="0">
                <a:solidFill>
                  <a:schemeClr val="accent1">
                    <a:lumMod val="50000"/>
                  </a:schemeClr>
                </a:solidFill>
              </a:rPr>
              <a:t> Ed, PMI</a:t>
            </a:r>
            <a:endParaRPr lang="en-US" b="1" i="1" kern="0" dirty="0">
              <a:solidFill>
                <a:schemeClr val="accent1">
                  <a:lumMod val="50000"/>
                </a:schemeClr>
              </a:solidFill>
            </a:endParaRPr>
          </a:p>
        </p:txBody>
      </p:sp>
      <p:sp>
        <p:nvSpPr>
          <p:cNvPr id="6" name="TextBox 12"/>
          <p:cNvSpPr txBox="1">
            <a:spLocks noChangeArrowheads="1"/>
          </p:cNvSpPr>
          <p:nvPr/>
        </p:nvSpPr>
        <p:spPr bwMode="auto">
          <a:xfrm>
            <a:off x="-26988" y="914400"/>
            <a:ext cx="1828801" cy="400050"/>
          </a:xfrm>
          <a:prstGeom prst="rect">
            <a:avLst/>
          </a:prstGeom>
          <a:noFill/>
          <a:ln w="9525">
            <a:noFill/>
            <a:miter lim="800000"/>
            <a:headEnd/>
            <a:tailEnd/>
          </a:ln>
        </p:spPr>
        <p:txBody>
          <a:bodyPr>
            <a:spAutoFit/>
          </a:bodyPr>
          <a:lstStyle/>
          <a:p>
            <a:pPr algn="ctr"/>
            <a:r>
              <a:rPr lang="en-US" sz="2000" b="1" dirty="0" smtClean="0">
                <a:solidFill>
                  <a:schemeClr val="bg1"/>
                </a:solidFill>
              </a:rPr>
              <a:t>UNIT 3</a:t>
            </a:r>
            <a:endParaRPr lang="en-US" sz="20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6 Sample presentation slides">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2009-07-03T20:36:29Z</outs:dateTime>
      <outs:isPinned>true</outs:isPinned>
    </outs:relatedDate>
    <outs:relatedDate>
      <outs:type>2</outs:type>
      <outs:displayName>Created</outs:displayName>
      <outs:dateTime>2009-04-06T21:56:44Z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Suhail Iqbal</outs:displayName>
          <outs:accountName/>
        </outs:relatedPerson>
      </outs:people>
      <outs:source>0</outs:source>
      <outs:isPinned>true</outs:isPinned>
    </outs:relatedPeopleItem>
    <outs:relatedPeopleItem>
      <outs:category>Last modified by</outs:category>
      <outs:people>
        <outs:relatedPerson>
          <outs:displayName>beacon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FAD83FD-951E-4764-AA6C-5AD6BED7749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9757</TotalTime>
  <Words>7464</Words>
  <Application>Microsoft Office PowerPoint</Application>
  <PresentationFormat>On-screen Show (4:3)</PresentationFormat>
  <Paragraphs>726</Paragraphs>
  <Slides>39</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Calibri</vt:lpstr>
      <vt:lpstr>Franklin Gothic Heavy</vt:lpstr>
      <vt:lpstr>Gill Sans MT</vt:lpstr>
      <vt:lpstr>Symbol</vt:lpstr>
      <vt:lpstr>Times New Roman</vt:lpstr>
      <vt:lpstr>46 Sample presentation slides</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Suhail Iqbal</dc:creator>
  <cp:lastModifiedBy>Suhail Iqbal</cp:lastModifiedBy>
  <cp:revision>576</cp:revision>
  <dcterms:created xsi:type="dcterms:W3CDTF">2009-04-06T21:56:44Z</dcterms:created>
  <dcterms:modified xsi:type="dcterms:W3CDTF">2016-01-29T18:14:07Z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TC011367971033</vt:lpwstr>
  </property>
</Properties>
</file>